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304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2" r:id="rId26"/>
    <p:sldId id="295" r:id="rId27"/>
    <p:sldId id="296" r:id="rId28"/>
    <p:sldId id="297" r:id="rId29"/>
    <p:sldId id="298" r:id="rId30"/>
    <p:sldId id="299" r:id="rId31"/>
    <p:sldId id="301" r:id="rId32"/>
    <p:sldId id="303" r:id="rId33"/>
  </p:sldIdLst>
  <p:sldSz cx="12192000" cy="6858000"/>
  <p:notesSz cx="6858000" cy="9144000"/>
  <p:defaultTextStyle>
    <a:defPPr>
      <a:defRPr lang="ru-RU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6417675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5091745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88EEFD6-81B3-46DB-B58F-C6973B228BC2}" type="datetimeFigureOut">
              <a:rPr lang="ru-RU"/>
              <a:t>26.03.2026</a:t>
            </a:fld>
            <a:endParaRPr lang="ru-RU"/>
          </a:p>
        </p:txBody>
      </p:sp>
      <p:sp>
        <p:nvSpPr>
          <p:cNvPr id="1850963875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822899109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3457583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9682042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5DD97E-9757-40C3-B8D9-3A2FF966865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Глубокоуважаемые коллеги, разрешите представить доклад на тему: «</a:t>
            </a:r>
            <a:r>
              <a:rPr lang="ru-RU" sz="12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Актуальность искусственного интеллекта в здравоохранении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Докладчик: Седов Максим, ГВС Минздрава области по информационным системам, начальник отдела внедрения и сопровождения и начальник отдела разработки ГБУЗ МИАЦ.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необходимо для работы ИИ? Конечно же данные, разберем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верхнеуровново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чего они строятся и как собираются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5DD97E-9757-40C3-B8D9-3A2FF966865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6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Мах в здравоохранении )))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здрава это 4 основных сервиса: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Информирование о поступлении СЭМД пациенту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Запись на прием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ТМК и закрытие больничного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согласиями и подписание  договоров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1ый сервис это федеральный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2-3 региональный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4ый по моей информации поликлиника мед университета участвует в пилотном проекте по данному сервису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реализации и контроля внедрения данных сервисов заводится федеральный инцидент и контролируется на самом высоком уровне.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3CEEFD-AA94-941D-FFD0-E568BBEB8C51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Карточка инцидента представлена на слайде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1E5BFE-9D39-A826-5264-B943D81A99C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Плановые значения показателей по сервисам на 2025/ на 01.03.2026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704670-070B-307C-56D1-4C63CFD07B35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так, мы с вами разобрали получения большого массива данных в виде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ЭМДов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различных сервисов и как же все это обрабатывать и представлять для врача максимально быстро и наглядно?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Применять Искусственный интеллект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Искусственный интеллект в здравоохранении?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программное обеспечение, которое имеет регистрационное удостоверение Росздравнадзора что это медицинское изделие и включено в реестр отечественного ПО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Минцифры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РФ.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Бенефициары применения ИИ: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Пациенты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 работники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Наука и образование</a:t>
            </a:r>
          </a:p>
          <a:p>
            <a:pPr lvl="0"/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Фарм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индустрия</a:t>
            </a:r>
          </a:p>
          <a:p>
            <a:pPr lvl="0"/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бизнес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Государство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задачи это - Повышение качества и доступности мед помощи, Разработка и развития ИИ решений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7A93641-7552-120F-2BB9-CC400A165AA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текущий момент: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медизделий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ИИ зарегистрировано Росздравнадзором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 субъектов используют ИИ для анализа мед изображений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Почти 7 млн изображений обработано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Выявлено более 2 млн патологий 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 субъектов используют ИИ для анализа мед карты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Проанализировано 44 млн мед карт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CFF7816-0026-92C4-62DE-0521FBA14175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направления по развитию и применению ИИ это: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Типовые сценарии: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планирование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-Внедрение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-Мониторинг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 обучение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0FC57F-0F87-5BA5-946E-C76DC0DFF65C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обеспечения мониторинга был заведен федеральный инцидент №11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Карточка инцидента представлена на слайде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Мониторинг происходит на самом высоком уровне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9C2B72-5DD6-F045-ABBC-73784A088D0D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Мед изделия с ИИ можно разделить на следующие группы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радиологических изображений (используется в ОО, рассказать примеры)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иных изображений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данных ИЭМК (рассказать)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цифровых ЭКГ (данный продукт установлен в ОО и формируется цифровой архив ЭКГ)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другие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B2BEE1F-27B8-4891-9B8E-BF0095368FA0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происходит обработка диагностических изображений: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Проводится исследование, к примеру Маммография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Снимок уходит автоматически с аппарата в локальный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пакс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МО, далее переотправляется в центральный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пакс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 него уходит на обработку в локальное ИИ, либо в платформу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МосмедИИ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буквально через пару минут врач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получент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только цифровое изображение, но уже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обратобанное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(размеченное, помечены подозрительные области, на которые необходимо обратить внимание и протокол заключения ИИ, с которым врач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диагности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 либо согласиться либо нет)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43020B1-974F-D38B-7F16-E9E981A70A13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Аналогично происходит и с обработкой ИИ ЭМК, данные отправляются, врач получает результат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AB60D9-8BDC-055A-F3BC-A8650E772FD5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Перечень индикаторов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Кратко: Все 100% медицинские организации должны передавать в федеральные подсистемы: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именно в Федеральную электронную регистратуру и Реестр электронных медицинских документов все 100% структурированные электронные медицинские документы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100% граждан, которые имеют доступ на Госуслуги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для контроля вводится бальное рейтингование на самом высоком уровне (руководители регионов)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DF098F-A727-31E7-D17E-0986DA6AF616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внедрения ИИ по регионам представлено на слайде 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002F429-25DC-CAE2-91D1-CAF070ACDD3E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показатели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мониторируются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изображениям: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Кратко: это все 100% цифровые аппараты должны быть подключены к ЦАМИ и передавать 100% изображений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ЭМК: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100% случаев должны быть проанализированы ИИ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общий показатель для всех направлений это 100% врачей должны быть обучены по работе с данными МИ с ИИ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3A923D-22CA-C9A6-B217-6651C44DED01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498415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34319231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Детально разберем направление по анализу ЭМК и платформу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Вебиомед</a:t>
            </a:r>
            <a:endParaRPr lang="ru-RU" sz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Фокусная группа это врачи терапевты, семейной медицины и мед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профлактики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кардиологи, эндокринологи, нефрологи и наркологи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992415548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119638-3671-4D96-B3B2-CFD899478622}" type="slidenum">
              <a:rPr lang="ru-RU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1960918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115842359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Схема обработки: Зачитать со слайда</a:t>
            </a:r>
          </a:p>
        </p:txBody>
      </p:sp>
      <p:sp>
        <p:nvSpPr>
          <p:cNvPr id="758941248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A119638-3671-4D96-B3B2-CFD899478622}" type="slidenum">
              <a:rPr lang="ru-RU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Начинка для врача это: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Различные шкалы, модели, подозрения на заболевания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A04B4E-52ED-7F5E-6A14-3286EA0008BF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1973021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9335388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Платформа позволяет выявлять 40 заболеваний, выстраивать риски развития 14 заболеваний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Работает с 15 нозологиями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416237875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AA119638-3671-4D96-B3B2-CFD899478622}" type="slidenum">
              <a:rPr lang="ru-RU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Представлено как платформа дает клин реки врачу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CB720E-B295-0637-D49B-6416A41DE49A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054068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28506619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 представлена схема работы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 принцип одного окна, врач работая в МИС, при нажатии на 1 кнопку в ЭМК пациента получает: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всей электронной медицинской карты за весь период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Различные предупреждения и подозрения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Оценку рисков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Рекомендации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209496876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65371E6-E574-4ACF-B377-3C56F4F87B69}" type="slidenum">
              <a:rPr lang="ru-RU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собранных данных строятся различные отчеты и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дашборды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принятия управленческих решений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DEC5AF0-F418-BC07-2DE1-E275BB21E1A1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1920857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48455500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позволяет проводить оценку качества медицинский помощи, гибко настраивается и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984775360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119638-3671-4D96-B3B2-CFD899478622}" type="slidenum">
              <a:rPr lang="ru-RU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показатели для индикаторов: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 вида СЭМД доступны гражданам (далее более подробно рассмотрим)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медицинских документов подписано ЭЦП врачом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пациентов доступны электронные сервисы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Минимизация технических ошибок работы сервисов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D4789A-2488-3244-C55F-61EB04A262B8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позволяет проводить контроль выполнения настроенных критериев и представляет информацию в наглядном виде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6EFADC-9CC8-C112-B740-8C376BF0FAB5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4394803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5188827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Итого платформа позволяет: Зачитать со слайда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83492417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119638-3671-4D96-B3B2-CFD899478622}" type="slidenum">
              <a:rPr lang="ru-RU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2F0524C-FCD4-AF2C-3937-47A2DBE8D03F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ЭМД доступные гражданам (из 32):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Справки и мед заключения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Направления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Протоколы консультаций (очного приема и ТМК)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Профилактика и диспансеризация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Протоколы исследований (лабораторные и инструментальные)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Выписки / Эпикризы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Рецепты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Карта вызовам СМП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23CE7A-24F9-BAAA-6BC4-9D50E73EBAFC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Зачем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СЭМДы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пациентам? Для реализации жизненных ситуаций и супер сервисов ЕПГУ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придавлены планы на 2025 год, все они реализованы на территории Оренбургской области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5D0F28-D3E5-A037-85DE-BAFF82B29977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Планы на 2026 год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4BECCFA-97EA-A31C-2B37-8D7EE1716C92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СЭМДы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не только информация для пациентов, но и способ взаимодействия между информационными системами.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первых СЭМД использованный для 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межведа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направление на МСЭ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текущий момент, данное взаимодействие происходит 100% в электронном виде, начиная с формирование СЭМД «Направление на МСЭ» и заполнение 88 формы, заканчивая получением результатов мед освидетельствования обратно в МИС врачу.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планах перевести на электронное взаимодействие: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Получение справок на оружие (уже реализовано на территории Оренбургской области) 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Водительская справка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рассмотрим кратко основные цифровые сервисы для пациентов: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80D043-A1FB-9605-EA20-A5E5537E2983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Прикрепление онлайн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сейчас жители Оренбургской области могут воспользоваться данным сервисом посредством ЕПГУ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Срок получения ответа по заявлению – 2 рабочих дня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100% заявлений должны быть рассмотрены медицинскими организациями.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FF98B7C-9A1D-A65E-8996-AB02BCBC0F33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Телемедицина</a:t>
            </a:r>
          </a:p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необходимо для ТМК: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Авторизовать пациента и врача через Госуслуги для идентификации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Сведения о МО и враче должны быть в ФРМО/ФРМР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результату врач должен оформить протокол ТМК, который потом доступен пациентов на ЕПГУ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новое: для отложенных консультаций и при дистанционном наблюдении можно использовать СППВР (</a:t>
            </a:r>
            <a:r>
              <a:rPr lang="ru-RU" sz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медизделие</a:t>
            </a: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ИИ)</a:t>
            </a:r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4A1075C-1882-C16E-7830-5996ECD42065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079393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87974617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8717722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CCB12F-F1D3-4FD3-A70A-28324D4FC3A0}" type="datetime1">
              <a:rPr lang="ru-RU" smtClean="0"/>
              <a:t>26.03.2026</a:t>
            </a:fld>
            <a:endParaRPr lang="ru-RU"/>
          </a:p>
        </p:txBody>
      </p:sp>
      <p:sp>
        <p:nvSpPr>
          <p:cNvPr id="6246786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0894623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823763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46951449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8348713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4AAD14-F00D-4D6B-AEF6-F4907A766CCC}" type="datetime1">
              <a:rPr lang="ru-RU" smtClean="0"/>
              <a:t>26.03.2026</a:t>
            </a:fld>
            <a:endParaRPr lang="ru-RU"/>
          </a:p>
        </p:txBody>
      </p:sp>
      <p:sp>
        <p:nvSpPr>
          <p:cNvPr id="180859654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228149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2970890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0615351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1228604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D7E9128-65E4-46A6-86F7-A648B1A9696B}" type="datetime1">
              <a:rPr lang="ru-RU" smtClean="0"/>
              <a:t>26.03.2026</a:t>
            </a:fld>
            <a:endParaRPr lang="ru-RU"/>
          </a:p>
        </p:txBody>
      </p:sp>
      <p:sp>
        <p:nvSpPr>
          <p:cNvPr id="179326781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81453282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41240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16745516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1245512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2386937-832B-4FF1-BA2C-166C45985FFB}" type="datetime1">
              <a:rPr lang="ru-RU" smtClean="0"/>
              <a:t>26.03.2026</a:t>
            </a:fld>
            <a:endParaRPr lang="ru-RU"/>
          </a:p>
        </p:txBody>
      </p:sp>
      <p:sp>
        <p:nvSpPr>
          <p:cNvPr id="164074736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0052826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141805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24491544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7253721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FDFF0F-2A08-4592-B0D2-6E7E9F158AD3}" type="datetime1">
              <a:rPr lang="ru-RU" smtClean="0"/>
              <a:t>26.03.2026</a:t>
            </a:fld>
            <a:endParaRPr lang="ru-RU"/>
          </a:p>
        </p:txBody>
      </p:sp>
      <p:sp>
        <p:nvSpPr>
          <p:cNvPr id="783916621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44254270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784755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759888542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50764565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1287649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F89577-1A84-4173-871D-616462702E1E}" type="datetime1">
              <a:rPr lang="ru-RU" smtClean="0"/>
              <a:t>26.03.2026</a:t>
            </a:fld>
            <a:endParaRPr lang="ru-RU"/>
          </a:p>
        </p:txBody>
      </p:sp>
      <p:sp>
        <p:nvSpPr>
          <p:cNvPr id="107603343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46648233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6817523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30736316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89384025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1221025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47458342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03066064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1F8676-263F-42B8-995F-FD34AF0AC449}" type="datetime1">
              <a:rPr lang="ru-RU" smtClean="0"/>
              <a:t>26.03.2026</a:t>
            </a:fld>
            <a:endParaRPr lang="ru-RU"/>
          </a:p>
        </p:txBody>
      </p:sp>
      <p:sp>
        <p:nvSpPr>
          <p:cNvPr id="310752905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72703256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28914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08648856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E90069C-7554-40BF-AD9D-21A8F2BD21AC}" type="datetime1">
              <a:rPr lang="ru-RU" smtClean="0"/>
              <a:t>26.03.2026</a:t>
            </a:fld>
            <a:endParaRPr lang="ru-RU"/>
          </a:p>
        </p:txBody>
      </p:sp>
      <p:sp>
        <p:nvSpPr>
          <p:cNvPr id="26568615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7848849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8668321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A7E9E97-4F92-424A-9142-468D664B25C4}" type="datetime1">
              <a:rPr lang="ru-RU" smtClean="0"/>
              <a:t>26.03.2026</a:t>
            </a:fld>
            <a:endParaRPr lang="ru-RU"/>
          </a:p>
        </p:txBody>
      </p:sp>
      <p:sp>
        <p:nvSpPr>
          <p:cNvPr id="1499185238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5539265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1726218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59809592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02496079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47743778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EEDA9CF-3C21-4E78-8F42-B8410B935F37}" type="datetime1">
              <a:rPr lang="ru-RU" smtClean="0"/>
              <a:t>26.03.2026</a:t>
            </a:fld>
            <a:endParaRPr lang="ru-RU"/>
          </a:p>
        </p:txBody>
      </p:sp>
      <p:sp>
        <p:nvSpPr>
          <p:cNvPr id="79743281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2687558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2151630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72847198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515993057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38392462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B68E992-C92D-4E50-9460-BAE9A6687275}" type="datetime1">
              <a:rPr lang="ru-RU" smtClean="0"/>
              <a:t>26.03.2026</a:t>
            </a:fld>
            <a:endParaRPr lang="ru-RU"/>
          </a:p>
        </p:txBody>
      </p:sp>
      <p:sp>
        <p:nvSpPr>
          <p:cNvPr id="1019871403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13161645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369831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805238908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6046510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E15064-2B5D-4AE3-BF19-1B2C93A04808}" type="datetime1">
              <a:rPr lang="ru-RU" smtClean="0"/>
              <a:t>26.03.2026</a:t>
            </a:fld>
            <a:endParaRPr lang="ru-RU"/>
          </a:p>
        </p:txBody>
      </p:sp>
      <p:sp>
        <p:nvSpPr>
          <p:cNvPr id="1953970932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9054424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05AF8E-E317-46D5-A0C8-7320D3AB1FA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Искусственный интеллект в медицине: сферы, технологии и перспективы / Хабр">
            <a:extLst>
              <a:ext uri="{FF2B5EF4-FFF2-40B4-BE49-F238E27FC236}">
                <a16:creationId xmlns:a16="http://schemas.microsoft.com/office/drawing/2014/main" id="{A87159CF-FCB7-3DA9-C6AF-87B5CBBE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F4A9DB2D-DE65-A03E-085E-390946995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55" y="4780625"/>
            <a:ext cx="4947821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</a:rPr>
              <a:t>Седов М.С. Главный внештатный специалист министерства здравоохранения Оренбургской области по информационным системам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3C814E4-C344-4255-C2F0-123CA0F4E369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0" y="0"/>
            <a:ext cx="12192000" cy="2077376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«Актуальность искусственного интеллекта в здравоохранении»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58C56FF1-04D6-AC7C-42F6-714C46BC8358}"/>
              </a:ext>
            </a:extLst>
          </p:cNvPr>
          <p:cNvSpPr txBox="1">
            <a:spLocks/>
          </p:cNvSpPr>
          <p:nvPr/>
        </p:nvSpPr>
        <p:spPr bwMode="auto">
          <a:xfrm>
            <a:off x="8688897" y="6317787"/>
            <a:ext cx="4328160" cy="443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Оренбург. 26 марта 2026 года</a:t>
            </a:r>
          </a:p>
        </p:txBody>
      </p:sp>
    </p:spTree>
    <p:extLst>
      <p:ext uri="{BB962C8B-B14F-4D97-AF65-F5344CB8AC3E}">
        <p14:creationId xmlns:p14="http://schemas.microsoft.com/office/powerpoint/2010/main" val="529404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493365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29680969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913580421" name="Рисунок 91358042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54014" y="0"/>
            <a:ext cx="12281754" cy="690562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09004D-540A-2711-FC27-6578784F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497299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16547029" name="Объект 9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61228496" name="Рисунок 1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F750D83-2447-B554-651D-9310D1BD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59116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50139857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931018140" name="Рисунок 193101813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63172" y="0"/>
            <a:ext cx="12300071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3BAD7A1-D451-8A8D-0D69-32E6715B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595465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52148179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3574067" name="Рисунок 15357406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54014" y="0"/>
            <a:ext cx="12290913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5B616F4-F17C-E5EE-6C9A-08B2E385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577701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3929749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77810320" name="Рисунок 67781031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72331" y="0"/>
            <a:ext cx="12318389" cy="69147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E53E87-E97B-131E-34F7-C76B72BA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777669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493057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12829725" name="Рисунок 131282972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35696" y="0"/>
            <a:ext cx="12272595" cy="69147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BEA6F8-C8D8-F418-0654-DBCC8A7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964408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5401811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18428055" name="Рисунок 181842805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44855" y="0"/>
            <a:ext cx="12290913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903C92-6FAA-142A-252E-B4DF6545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696141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94349697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82014029" name="Рисунок 38201402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54014" y="0"/>
            <a:ext cx="12290913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2F1B04-C695-EE73-1DE7-7858AA660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19243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3608325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298334594" name="Рисунок 129833459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44855" y="0"/>
            <a:ext cx="12281754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04DC9AD-089A-721C-D5D9-35A951AC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943869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4275194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00547818" name="Рисунок 180054781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44855" y="0"/>
            <a:ext cx="12281754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10BF94-2093-4246-9AE8-DDA1EAD7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511371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96138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229957960" name="Рисунок 122995795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44855" y="0"/>
            <a:ext cx="12281754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5735C0-98E9-9FA4-B8B8-C38EA0BD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321469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17060667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2F18B4-1673-45A9-93EE-380CCE8A3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32A1F5-4B90-5630-288F-D361EBE4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261976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22742520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76536651" name="Рисунок 27653665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54014" y="0"/>
            <a:ext cx="12290913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6E6B4F-E124-180B-0783-BC29C8BA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8946967" name="Заголовок 2"/>
          <p:cNvSpPr>
            <a:spLocks noGrp="1"/>
          </p:cNvSpPr>
          <p:nvPr>
            <p:ph type="title"/>
          </p:nvPr>
        </p:nvSpPr>
        <p:spPr bwMode="auto">
          <a:xfrm>
            <a:off x="930478" y="0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0"/>
              <a:t>ПЛАТФОРМА </a:t>
            </a:r>
            <a:r>
              <a:rPr lang="en-US" sz="2800" b="0"/>
              <a:t>WEBIOMED</a:t>
            </a:r>
            <a:r>
              <a:rPr lang="ru-RU" sz="2800" b="0"/>
              <a:t>: ПОДДЕРЖКА ПРИНЯТИЯ РЕШЕНИЙ</a:t>
            </a:r>
            <a:endParaRPr/>
          </a:p>
        </p:txBody>
      </p:sp>
      <p:pic>
        <p:nvPicPr>
          <p:cNvPr id="875927768" name="Рисунок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36691" y="1485342"/>
            <a:ext cx="5780069" cy="340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22821861" name="Рисунок 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625826" y="1485342"/>
            <a:ext cx="5072806" cy="409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931509" name="Прямоугольник 6"/>
          <p:cNvSpPr/>
          <p:nvPr/>
        </p:nvSpPr>
        <p:spPr bwMode="auto">
          <a:xfrm>
            <a:off x="2093615" y="1023677"/>
            <a:ext cx="1678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/>
                </a:solidFill>
              </a:rPr>
              <a:t>ДЛЯ ВРАЧА</a:t>
            </a:r>
            <a:endParaRPr/>
          </a:p>
        </p:txBody>
      </p:sp>
      <p:sp>
        <p:nvSpPr>
          <p:cNvPr id="1246528530" name="Прямоугольник 7"/>
          <p:cNvSpPr/>
          <p:nvPr/>
        </p:nvSpPr>
        <p:spPr bwMode="auto">
          <a:xfrm>
            <a:off x="6625826" y="1023677"/>
            <a:ext cx="5297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/>
                </a:solidFill>
              </a:rPr>
              <a:t>ДЛЯ МЕНЕДЖЕРА ЗДРАВООХРАНЕНИЯ</a:t>
            </a:r>
            <a:endParaRPr/>
          </a:p>
        </p:txBody>
      </p:sp>
      <p:sp>
        <p:nvSpPr>
          <p:cNvPr id="835267763" name="Прямоугольник 8"/>
          <p:cNvSpPr/>
          <p:nvPr/>
        </p:nvSpPr>
        <p:spPr bwMode="auto">
          <a:xfrm>
            <a:off x="92278" y="51156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674"/>
                </a:solidFill>
              </a:rPr>
              <a:t>фокусная группа</a:t>
            </a:r>
            <a:r>
              <a:rPr lang="ru-RU">
                <a:solidFill>
                  <a:srgbClr val="004674"/>
                </a:solidFill>
              </a:rPr>
              <a:t>: терапевты, семейной медицины и медицинской профилактики, кардиологи, эндокринологи, нефрологи, наркологи</a:t>
            </a:r>
            <a:endParaRPr lang="ru-RU"/>
          </a:p>
        </p:txBody>
      </p:sp>
      <p:sp>
        <p:nvSpPr>
          <p:cNvPr id="916128168" name="Прямоугольник 9"/>
          <p:cNvSpPr/>
          <p:nvPr/>
        </p:nvSpPr>
        <p:spPr bwMode="auto">
          <a:xfrm>
            <a:off x="6625826" y="5737141"/>
            <a:ext cx="5072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4674"/>
                </a:solidFill>
              </a:rPr>
              <a:t>В Оренбургской области в 2026 году запланирован пилот данного решения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304131D-62C4-D2EF-79E6-FF089ABB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643171180" name="Group 509"/>
          <p:cNvGrpSpPr/>
          <p:nvPr/>
        </p:nvGrpSpPr>
        <p:grpSpPr bwMode="auto">
          <a:xfrm>
            <a:off x="3834732" y="1943001"/>
            <a:ext cx="4292077" cy="3328405"/>
            <a:chOff x="6268975" y="1629754"/>
            <a:chExt cx="5138785" cy="4199007"/>
          </a:xfrm>
          <a:solidFill>
            <a:schemeClr val="bg1">
              <a:lumMod val="65000"/>
              <a:alpha val="66000"/>
            </a:schemeClr>
          </a:solidFill>
        </p:grpSpPr>
        <p:sp>
          <p:nvSpPr>
            <p:cNvPr id="53" name="Freeform 421"/>
            <p:cNvSpPr/>
            <p:nvPr/>
          </p:nvSpPr>
          <p:spPr bwMode="auto">
            <a:xfrm>
              <a:off x="8738392" y="2399573"/>
              <a:ext cx="2055514" cy="2831330"/>
            </a:xfrm>
            <a:custGeom>
              <a:avLst/>
              <a:gdLst>
                <a:gd name="T0" fmla="*/ 327 w 513"/>
                <a:gd name="T1" fmla="*/ 561 h 706"/>
                <a:gd name="T2" fmla="*/ 346 w 513"/>
                <a:gd name="T3" fmla="*/ 491 h 706"/>
                <a:gd name="T4" fmla="*/ 275 w 513"/>
                <a:gd name="T5" fmla="*/ 628 h 706"/>
                <a:gd name="T6" fmla="*/ 335 w 513"/>
                <a:gd name="T7" fmla="*/ 480 h 706"/>
                <a:gd name="T8" fmla="*/ 329 w 513"/>
                <a:gd name="T9" fmla="*/ 453 h 706"/>
                <a:gd name="T10" fmla="*/ 323 w 513"/>
                <a:gd name="T11" fmla="*/ 440 h 706"/>
                <a:gd name="T12" fmla="*/ 339 w 513"/>
                <a:gd name="T13" fmla="*/ 337 h 706"/>
                <a:gd name="T14" fmla="*/ 313 w 513"/>
                <a:gd name="T15" fmla="*/ 437 h 706"/>
                <a:gd name="T16" fmla="*/ 181 w 513"/>
                <a:gd name="T17" fmla="*/ 388 h 706"/>
                <a:gd name="T18" fmla="*/ 250 w 513"/>
                <a:gd name="T19" fmla="*/ 333 h 706"/>
                <a:gd name="T20" fmla="*/ 184 w 513"/>
                <a:gd name="T21" fmla="*/ 337 h 706"/>
                <a:gd name="T22" fmla="*/ 253 w 513"/>
                <a:gd name="T23" fmla="*/ 182 h 706"/>
                <a:gd name="T24" fmla="*/ 335 w 513"/>
                <a:gd name="T25" fmla="*/ 273 h 706"/>
                <a:gd name="T26" fmla="*/ 313 w 513"/>
                <a:gd name="T27" fmla="*/ 115 h 706"/>
                <a:gd name="T28" fmla="*/ 375 w 513"/>
                <a:gd name="T29" fmla="*/ 187 h 706"/>
                <a:gd name="T30" fmla="*/ 366 w 513"/>
                <a:gd name="T31" fmla="*/ 265 h 706"/>
                <a:gd name="T32" fmla="*/ 436 w 513"/>
                <a:gd name="T33" fmla="*/ 133 h 706"/>
                <a:gd name="T34" fmla="*/ 401 w 513"/>
                <a:gd name="T35" fmla="*/ 117 h 706"/>
                <a:gd name="T36" fmla="*/ 415 w 513"/>
                <a:gd name="T37" fmla="*/ 10 h 706"/>
                <a:gd name="T38" fmla="*/ 323 w 513"/>
                <a:gd name="T39" fmla="*/ 103 h 706"/>
                <a:gd name="T40" fmla="*/ 400 w 513"/>
                <a:gd name="T41" fmla="*/ 0 h 706"/>
                <a:gd name="T42" fmla="*/ 266 w 513"/>
                <a:gd name="T43" fmla="*/ 93 h 706"/>
                <a:gd name="T44" fmla="*/ 229 w 513"/>
                <a:gd name="T45" fmla="*/ 96 h 706"/>
                <a:gd name="T46" fmla="*/ 242 w 513"/>
                <a:gd name="T47" fmla="*/ 146 h 706"/>
                <a:gd name="T48" fmla="*/ 212 w 513"/>
                <a:gd name="T49" fmla="*/ 121 h 706"/>
                <a:gd name="T50" fmla="*/ 192 w 513"/>
                <a:gd name="T51" fmla="*/ 163 h 706"/>
                <a:gd name="T52" fmla="*/ 184 w 513"/>
                <a:gd name="T53" fmla="*/ 118 h 706"/>
                <a:gd name="T54" fmla="*/ 176 w 513"/>
                <a:gd name="T55" fmla="*/ 256 h 706"/>
                <a:gd name="T56" fmla="*/ 119 w 513"/>
                <a:gd name="T57" fmla="*/ 335 h 706"/>
                <a:gd name="T58" fmla="*/ 170 w 513"/>
                <a:gd name="T59" fmla="*/ 340 h 706"/>
                <a:gd name="T60" fmla="*/ 126 w 513"/>
                <a:gd name="T61" fmla="*/ 360 h 706"/>
                <a:gd name="T62" fmla="*/ 148 w 513"/>
                <a:gd name="T63" fmla="*/ 379 h 706"/>
                <a:gd name="T64" fmla="*/ 121 w 513"/>
                <a:gd name="T65" fmla="*/ 380 h 706"/>
                <a:gd name="T66" fmla="*/ 165 w 513"/>
                <a:gd name="T67" fmla="*/ 510 h 706"/>
                <a:gd name="T68" fmla="*/ 180 w 513"/>
                <a:gd name="T69" fmla="*/ 401 h 706"/>
                <a:gd name="T70" fmla="*/ 231 w 513"/>
                <a:gd name="T71" fmla="*/ 513 h 706"/>
                <a:gd name="T72" fmla="*/ 274 w 513"/>
                <a:gd name="T73" fmla="*/ 505 h 706"/>
                <a:gd name="T74" fmla="*/ 201 w 513"/>
                <a:gd name="T75" fmla="*/ 614 h 706"/>
                <a:gd name="T76" fmla="*/ 177 w 513"/>
                <a:gd name="T77" fmla="*/ 582 h 706"/>
                <a:gd name="T78" fmla="*/ 36 w 513"/>
                <a:gd name="T79" fmla="*/ 582 h 706"/>
                <a:gd name="T80" fmla="*/ 73 w 513"/>
                <a:gd name="T81" fmla="*/ 599 h 706"/>
                <a:gd name="T82" fmla="*/ 212 w 513"/>
                <a:gd name="T83" fmla="*/ 671 h 706"/>
                <a:gd name="T84" fmla="*/ 205 w 513"/>
                <a:gd name="T85" fmla="*/ 627 h 706"/>
                <a:gd name="T86" fmla="*/ 247 w 513"/>
                <a:gd name="T87" fmla="*/ 699 h 706"/>
                <a:gd name="T88" fmla="*/ 273 w 513"/>
                <a:gd name="T89" fmla="*/ 637 h 706"/>
                <a:gd name="T90" fmla="*/ 265 w 513"/>
                <a:gd name="T91" fmla="*/ 706 h 706"/>
                <a:gd name="T92" fmla="*/ 401 w 513"/>
                <a:gd name="T93" fmla="*/ 662 h 706"/>
                <a:gd name="T94" fmla="*/ 417 w 513"/>
                <a:gd name="T95" fmla="*/ 6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3" h="706" extrusionOk="0">
                  <a:moveTo>
                    <a:pt x="353" y="643"/>
                  </a:moveTo>
                  <a:cubicBezTo>
                    <a:pt x="336" y="639"/>
                    <a:pt x="319" y="636"/>
                    <a:pt x="302" y="633"/>
                  </a:cubicBezTo>
                  <a:cubicBezTo>
                    <a:pt x="300" y="633"/>
                    <a:pt x="298" y="632"/>
                    <a:pt x="296" y="632"/>
                  </a:cubicBezTo>
                  <a:cubicBezTo>
                    <a:pt x="306" y="608"/>
                    <a:pt x="316" y="584"/>
                    <a:pt x="327" y="561"/>
                  </a:cubicBezTo>
                  <a:cubicBezTo>
                    <a:pt x="336" y="539"/>
                    <a:pt x="345" y="518"/>
                    <a:pt x="354" y="497"/>
                  </a:cubicBezTo>
                  <a:cubicBezTo>
                    <a:pt x="354" y="496"/>
                    <a:pt x="354" y="495"/>
                    <a:pt x="355" y="495"/>
                  </a:cubicBezTo>
                  <a:cubicBezTo>
                    <a:pt x="352" y="494"/>
                    <a:pt x="349" y="492"/>
                    <a:pt x="346" y="491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39" y="506"/>
                    <a:pt x="333" y="521"/>
                    <a:pt x="327" y="536"/>
                  </a:cubicBezTo>
                  <a:cubicBezTo>
                    <a:pt x="317" y="558"/>
                    <a:pt x="308" y="580"/>
                    <a:pt x="299" y="602"/>
                  </a:cubicBezTo>
                  <a:cubicBezTo>
                    <a:pt x="295" y="610"/>
                    <a:pt x="286" y="630"/>
                    <a:pt x="286" y="630"/>
                  </a:cubicBezTo>
                  <a:cubicBezTo>
                    <a:pt x="286" y="630"/>
                    <a:pt x="278" y="628"/>
                    <a:pt x="275" y="628"/>
                  </a:cubicBezTo>
                  <a:cubicBezTo>
                    <a:pt x="278" y="618"/>
                    <a:pt x="280" y="609"/>
                    <a:pt x="282" y="599"/>
                  </a:cubicBezTo>
                  <a:cubicBezTo>
                    <a:pt x="287" y="581"/>
                    <a:pt x="291" y="563"/>
                    <a:pt x="296" y="544"/>
                  </a:cubicBezTo>
                  <a:cubicBezTo>
                    <a:pt x="299" y="535"/>
                    <a:pt x="311" y="491"/>
                    <a:pt x="311" y="491"/>
                  </a:cubicBezTo>
                  <a:cubicBezTo>
                    <a:pt x="311" y="491"/>
                    <a:pt x="332" y="480"/>
                    <a:pt x="335" y="480"/>
                  </a:cubicBezTo>
                  <a:cubicBezTo>
                    <a:pt x="333" y="477"/>
                    <a:pt x="331" y="473"/>
                    <a:pt x="330" y="470"/>
                  </a:cubicBezTo>
                  <a:cubicBezTo>
                    <a:pt x="325" y="472"/>
                    <a:pt x="320" y="474"/>
                    <a:pt x="314" y="477"/>
                  </a:cubicBezTo>
                  <a:cubicBezTo>
                    <a:pt x="316" y="467"/>
                    <a:pt x="318" y="459"/>
                    <a:pt x="320" y="450"/>
                  </a:cubicBezTo>
                  <a:cubicBezTo>
                    <a:pt x="324" y="451"/>
                    <a:pt x="326" y="452"/>
                    <a:pt x="329" y="453"/>
                  </a:cubicBezTo>
                  <a:cubicBezTo>
                    <a:pt x="329" y="453"/>
                    <a:pt x="329" y="453"/>
                    <a:pt x="330" y="453"/>
                  </a:cubicBezTo>
                  <a:cubicBezTo>
                    <a:pt x="330" y="450"/>
                    <a:pt x="331" y="447"/>
                    <a:pt x="333" y="444"/>
                  </a:cubicBezTo>
                  <a:cubicBezTo>
                    <a:pt x="332" y="444"/>
                    <a:pt x="331" y="444"/>
                    <a:pt x="330" y="443"/>
                  </a:cubicBezTo>
                  <a:cubicBezTo>
                    <a:pt x="328" y="442"/>
                    <a:pt x="326" y="441"/>
                    <a:pt x="323" y="440"/>
                  </a:cubicBezTo>
                  <a:cubicBezTo>
                    <a:pt x="325" y="433"/>
                    <a:pt x="327" y="425"/>
                    <a:pt x="328" y="418"/>
                  </a:cubicBezTo>
                  <a:cubicBezTo>
                    <a:pt x="335" y="393"/>
                    <a:pt x="341" y="367"/>
                    <a:pt x="348" y="342"/>
                  </a:cubicBezTo>
                  <a:cubicBezTo>
                    <a:pt x="348" y="341"/>
                    <a:pt x="349" y="340"/>
                    <a:pt x="349" y="340"/>
                  </a:cubicBezTo>
                  <a:cubicBezTo>
                    <a:pt x="346" y="339"/>
                    <a:pt x="342" y="338"/>
                    <a:pt x="339" y="337"/>
                  </a:cubicBezTo>
                  <a:cubicBezTo>
                    <a:pt x="339" y="338"/>
                    <a:pt x="339" y="339"/>
                    <a:pt x="339" y="340"/>
                  </a:cubicBezTo>
                  <a:cubicBezTo>
                    <a:pt x="334" y="357"/>
                    <a:pt x="330" y="375"/>
                    <a:pt x="325" y="392"/>
                  </a:cubicBezTo>
                  <a:cubicBezTo>
                    <a:pt x="322" y="406"/>
                    <a:pt x="318" y="420"/>
                    <a:pt x="315" y="434"/>
                  </a:cubicBezTo>
                  <a:cubicBezTo>
                    <a:pt x="314" y="435"/>
                    <a:pt x="314" y="436"/>
                    <a:pt x="313" y="437"/>
                  </a:cubicBezTo>
                  <a:cubicBezTo>
                    <a:pt x="305" y="434"/>
                    <a:pt x="296" y="431"/>
                    <a:pt x="288" y="428"/>
                  </a:cubicBezTo>
                  <a:cubicBezTo>
                    <a:pt x="269" y="422"/>
                    <a:pt x="250" y="415"/>
                    <a:pt x="231" y="409"/>
                  </a:cubicBezTo>
                  <a:cubicBezTo>
                    <a:pt x="215" y="403"/>
                    <a:pt x="199" y="397"/>
                    <a:pt x="183" y="391"/>
                  </a:cubicBezTo>
                  <a:cubicBezTo>
                    <a:pt x="182" y="391"/>
                    <a:pt x="181" y="389"/>
                    <a:pt x="181" y="388"/>
                  </a:cubicBezTo>
                  <a:cubicBezTo>
                    <a:pt x="181" y="375"/>
                    <a:pt x="182" y="363"/>
                    <a:pt x="183" y="350"/>
                  </a:cubicBezTo>
                  <a:cubicBezTo>
                    <a:pt x="183" y="349"/>
                    <a:pt x="184" y="347"/>
                    <a:pt x="186" y="347"/>
                  </a:cubicBezTo>
                  <a:cubicBezTo>
                    <a:pt x="196" y="344"/>
                    <a:pt x="206" y="342"/>
                    <a:pt x="216" y="340"/>
                  </a:cubicBezTo>
                  <a:cubicBezTo>
                    <a:pt x="227" y="338"/>
                    <a:pt x="239" y="335"/>
                    <a:pt x="250" y="333"/>
                  </a:cubicBezTo>
                  <a:cubicBezTo>
                    <a:pt x="267" y="329"/>
                    <a:pt x="284" y="325"/>
                    <a:pt x="302" y="321"/>
                  </a:cubicBezTo>
                  <a:cubicBezTo>
                    <a:pt x="308" y="320"/>
                    <a:pt x="314" y="319"/>
                    <a:pt x="320" y="317"/>
                  </a:cubicBezTo>
                  <a:cubicBezTo>
                    <a:pt x="319" y="314"/>
                    <a:pt x="318" y="311"/>
                    <a:pt x="317" y="308"/>
                  </a:cubicBezTo>
                  <a:cubicBezTo>
                    <a:pt x="273" y="318"/>
                    <a:pt x="228" y="328"/>
                    <a:pt x="184" y="337"/>
                  </a:cubicBezTo>
                  <a:cubicBezTo>
                    <a:pt x="184" y="329"/>
                    <a:pt x="184" y="320"/>
                    <a:pt x="184" y="312"/>
                  </a:cubicBezTo>
                  <a:cubicBezTo>
                    <a:pt x="185" y="296"/>
                    <a:pt x="186" y="280"/>
                    <a:pt x="187" y="264"/>
                  </a:cubicBezTo>
                  <a:cubicBezTo>
                    <a:pt x="187" y="260"/>
                    <a:pt x="188" y="257"/>
                    <a:pt x="190" y="254"/>
                  </a:cubicBezTo>
                  <a:cubicBezTo>
                    <a:pt x="211" y="230"/>
                    <a:pt x="232" y="206"/>
                    <a:pt x="253" y="182"/>
                  </a:cubicBezTo>
                  <a:cubicBezTo>
                    <a:pt x="254" y="182"/>
                    <a:pt x="254" y="181"/>
                    <a:pt x="255" y="180"/>
                  </a:cubicBezTo>
                  <a:cubicBezTo>
                    <a:pt x="265" y="194"/>
                    <a:pt x="318" y="266"/>
                    <a:pt x="327" y="279"/>
                  </a:cubicBezTo>
                  <a:cubicBezTo>
                    <a:pt x="327" y="279"/>
                    <a:pt x="327" y="279"/>
                    <a:pt x="327" y="279"/>
                  </a:cubicBezTo>
                  <a:cubicBezTo>
                    <a:pt x="330" y="277"/>
                    <a:pt x="332" y="275"/>
                    <a:pt x="335" y="273"/>
                  </a:cubicBezTo>
                  <a:cubicBezTo>
                    <a:pt x="322" y="256"/>
                    <a:pt x="286" y="205"/>
                    <a:pt x="279" y="197"/>
                  </a:cubicBezTo>
                  <a:cubicBezTo>
                    <a:pt x="273" y="189"/>
                    <a:pt x="268" y="181"/>
                    <a:pt x="262" y="173"/>
                  </a:cubicBezTo>
                  <a:cubicBezTo>
                    <a:pt x="270" y="163"/>
                    <a:pt x="279" y="153"/>
                    <a:pt x="287" y="143"/>
                  </a:cubicBezTo>
                  <a:cubicBezTo>
                    <a:pt x="296" y="134"/>
                    <a:pt x="304" y="124"/>
                    <a:pt x="313" y="115"/>
                  </a:cubicBezTo>
                  <a:cubicBezTo>
                    <a:pt x="314" y="113"/>
                    <a:pt x="317" y="112"/>
                    <a:pt x="318" y="112"/>
                  </a:cubicBezTo>
                  <a:cubicBezTo>
                    <a:pt x="328" y="114"/>
                    <a:pt x="338" y="116"/>
                    <a:pt x="347" y="117"/>
                  </a:cubicBezTo>
                  <a:cubicBezTo>
                    <a:pt x="359" y="119"/>
                    <a:pt x="389" y="125"/>
                    <a:pt x="389" y="125"/>
                  </a:cubicBezTo>
                  <a:cubicBezTo>
                    <a:pt x="389" y="125"/>
                    <a:pt x="377" y="178"/>
                    <a:pt x="375" y="187"/>
                  </a:cubicBezTo>
                  <a:cubicBezTo>
                    <a:pt x="369" y="210"/>
                    <a:pt x="364" y="233"/>
                    <a:pt x="359" y="256"/>
                  </a:cubicBezTo>
                  <a:cubicBezTo>
                    <a:pt x="358" y="260"/>
                    <a:pt x="357" y="264"/>
                    <a:pt x="356" y="268"/>
                  </a:cubicBezTo>
                  <a:cubicBezTo>
                    <a:pt x="359" y="269"/>
                    <a:pt x="362" y="269"/>
                    <a:pt x="365" y="270"/>
                  </a:cubicBezTo>
                  <a:cubicBezTo>
                    <a:pt x="366" y="269"/>
                    <a:pt x="366" y="268"/>
                    <a:pt x="366" y="265"/>
                  </a:cubicBezTo>
                  <a:cubicBezTo>
                    <a:pt x="372" y="241"/>
                    <a:pt x="377" y="217"/>
                    <a:pt x="383" y="193"/>
                  </a:cubicBezTo>
                  <a:cubicBezTo>
                    <a:pt x="384" y="187"/>
                    <a:pt x="386" y="180"/>
                    <a:pt x="387" y="174"/>
                  </a:cubicBezTo>
                  <a:cubicBezTo>
                    <a:pt x="388" y="172"/>
                    <a:pt x="398" y="127"/>
                    <a:pt x="398" y="127"/>
                  </a:cubicBezTo>
                  <a:cubicBezTo>
                    <a:pt x="404" y="128"/>
                    <a:pt x="431" y="132"/>
                    <a:pt x="436" y="133"/>
                  </a:cubicBezTo>
                  <a:cubicBezTo>
                    <a:pt x="457" y="137"/>
                    <a:pt x="478" y="140"/>
                    <a:pt x="499" y="144"/>
                  </a:cubicBezTo>
                  <a:cubicBezTo>
                    <a:pt x="503" y="145"/>
                    <a:pt x="508" y="146"/>
                    <a:pt x="512" y="147"/>
                  </a:cubicBezTo>
                  <a:cubicBezTo>
                    <a:pt x="512" y="144"/>
                    <a:pt x="512" y="140"/>
                    <a:pt x="513" y="137"/>
                  </a:cubicBezTo>
                  <a:cubicBezTo>
                    <a:pt x="489" y="133"/>
                    <a:pt x="401" y="117"/>
                    <a:pt x="401" y="117"/>
                  </a:cubicBezTo>
                  <a:cubicBezTo>
                    <a:pt x="401" y="117"/>
                    <a:pt x="407" y="88"/>
                    <a:pt x="410" y="75"/>
                  </a:cubicBezTo>
                  <a:cubicBezTo>
                    <a:pt x="415" y="55"/>
                    <a:pt x="419" y="34"/>
                    <a:pt x="424" y="13"/>
                  </a:cubicBezTo>
                  <a:cubicBezTo>
                    <a:pt x="424" y="13"/>
                    <a:pt x="424" y="13"/>
                    <a:pt x="424" y="12"/>
                  </a:cubicBezTo>
                  <a:cubicBezTo>
                    <a:pt x="421" y="12"/>
                    <a:pt x="418" y="11"/>
                    <a:pt x="415" y="10"/>
                  </a:cubicBezTo>
                  <a:cubicBezTo>
                    <a:pt x="415" y="11"/>
                    <a:pt x="415" y="11"/>
                    <a:pt x="415" y="11"/>
                  </a:cubicBezTo>
                  <a:cubicBezTo>
                    <a:pt x="408" y="38"/>
                    <a:pt x="403" y="65"/>
                    <a:pt x="396" y="92"/>
                  </a:cubicBezTo>
                  <a:cubicBezTo>
                    <a:pt x="395" y="100"/>
                    <a:pt x="393" y="107"/>
                    <a:pt x="391" y="115"/>
                  </a:cubicBezTo>
                  <a:cubicBezTo>
                    <a:pt x="369" y="111"/>
                    <a:pt x="346" y="107"/>
                    <a:pt x="323" y="103"/>
                  </a:cubicBezTo>
                  <a:cubicBezTo>
                    <a:pt x="328" y="97"/>
                    <a:pt x="332" y="92"/>
                    <a:pt x="337" y="87"/>
                  </a:cubicBezTo>
                  <a:cubicBezTo>
                    <a:pt x="360" y="60"/>
                    <a:pt x="383" y="34"/>
                    <a:pt x="407" y="7"/>
                  </a:cubicBezTo>
                  <a:cubicBezTo>
                    <a:pt x="407" y="7"/>
                    <a:pt x="407" y="7"/>
                    <a:pt x="408" y="7"/>
                  </a:cubicBezTo>
                  <a:cubicBezTo>
                    <a:pt x="405" y="5"/>
                    <a:pt x="403" y="3"/>
                    <a:pt x="400" y="0"/>
                  </a:cubicBezTo>
                  <a:cubicBezTo>
                    <a:pt x="388" y="15"/>
                    <a:pt x="375" y="30"/>
                    <a:pt x="361" y="45"/>
                  </a:cubicBezTo>
                  <a:cubicBezTo>
                    <a:pt x="346" y="62"/>
                    <a:pt x="331" y="80"/>
                    <a:pt x="315" y="97"/>
                  </a:cubicBezTo>
                  <a:cubicBezTo>
                    <a:pt x="313" y="100"/>
                    <a:pt x="310" y="101"/>
                    <a:pt x="307" y="101"/>
                  </a:cubicBezTo>
                  <a:cubicBezTo>
                    <a:pt x="293" y="98"/>
                    <a:pt x="280" y="95"/>
                    <a:pt x="266" y="93"/>
                  </a:cubicBezTo>
                  <a:cubicBezTo>
                    <a:pt x="253" y="91"/>
                    <a:pt x="241" y="89"/>
                    <a:pt x="228" y="86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27" y="89"/>
                    <a:pt x="227" y="92"/>
                    <a:pt x="226" y="95"/>
                  </a:cubicBezTo>
                  <a:cubicBezTo>
                    <a:pt x="227" y="95"/>
                    <a:pt x="228" y="96"/>
                    <a:pt x="229" y="96"/>
                  </a:cubicBezTo>
                  <a:cubicBezTo>
                    <a:pt x="249" y="100"/>
                    <a:pt x="269" y="103"/>
                    <a:pt x="289" y="107"/>
                  </a:cubicBezTo>
                  <a:cubicBezTo>
                    <a:pt x="294" y="108"/>
                    <a:pt x="299" y="109"/>
                    <a:pt x="304" y="110"/>
                  </a:cubicBezTo>
                  <a:cubicBezTo>
                    <a:pt x="288" y="128"/>
                    <a:pt x="272" y="146"/>
                    <a:pt x="256" y="165"/>
                  </a:cubicBezTo>
                  <a:cubicBezTo>
                    <a:pt x="251" y="158"/>
                    <a:pt x="246" y="152"/>
                    <a:pt x="242" y="146"/>
                  </a:cubicBezTo>
                  <a:cubicBezTo>
                    <a:pt x="233" y="134"/>
                    <a:pt x="225" y="123"/>
                    <a:pt x="217" y="112"/>
                  </a:cubicBezTo>
                  <a:cubicBezTo>
                    <a:pt x="216" y="111"/>
                    <a:pt x="216" y="111"/>
                    <a:pt x="216" y="110"/>
                  </a:cubicBezTo>
                  <a:cubicBezTo>
                    <a:pt x="213" y="112"/>
                    <a:pt x="210" y="114"/>
                    <a:pt x="207" y="116"/>
                  </a:cubicBezTo>
                  <a:cubicBezTo>
                    <a:pt x="209" y="116"/>
                    <a:pt x="210" y="118"/>
                    <a:pt x="212" y="121"/>
                  </a:cubicBezTo>
                  <a:cubicBezTo>
                    <a:pt x="225" y="138"/>
                    <a:pt x="237" y="155"/>
                    <a:pt x="249" y="172"/>
                  </a:cubicBezTo>
                  <a:cubicBezTo>
                    <a:pt x="229" y="195"/>
                    <a:pt x="209" y="218"/>
                    <a:pt x="188" y="242"/>
                  </a:cubicBezTo>
                  <a:cubicBezTo>
                    <a:pt x="189" y="227"/>
                    <a:pt x="189" y="213"/>
                    <a:pt x="190" y="199"/>
                  </a:cubicBezTo>
                  <a:cubicBezTo>
                    <a:pt x="191" y="187"/>
                    <a:pt x="191" y="175"/>
                    <a:pt x="192" y="163"/>
                  </a:cubicBezTo>
                  <a:cubicBezTo>
                    <a:pt x="193" y="149"/>
                    <a:pt x="194" y="136"/>
                    <a:pt x="194" y="122"/>
                  </a:cubicBezTo>
                  <a:cubicBezTo>
                    <a:pt x="194" y="121"/>
                    <a:pt x="194" y="120"/>
                    <a:pt x="195" y="119"/>
                  </a:cubicBezTo>
                  <a:cubicBezTo>
                    <a:pt x="194" y="119"/>
                    <a:pt x="193" y="119"/>
                    <a:pt x="192" y="119"/>
                  </a:cubicBezTo>
                  <a:cubicBezTo>
                    <a:pt x="189" y="119"/>
                    <a:pt x="187" y="119"/>
                    <a:pt x="184" y="118"/>
                  </a:cubicBezTo>
                  <a:cubicBezTo>
                    <a:pt x="185" y="120"/>
                    <a:pt x="185" y="121"/>
                    <a:pt x="185" y="123"/>
                  </a:cubicBezTo>
                  <a:cubicBezTo>
                    <a:pt x="183" y="150"/>
                    <a:pt x="182" y="178"/>
                    <a:pt x="180" y="205"/>
                  </a:cubicBezTo>
                  <a:cubicBezTo>
                    <a:pt x="180" y="220"/>
                    <a:pt x="179" y="236"/>
                    <a:pt x="178" y="251"/>
                  </a:cubicBezTo>
                  <a:cubicBezTo>
                    <a:pt x="178" y="253"/>
                    <a:pt x="177" y="255"/>
                    <a:pt x="176" y="256"/>
                  </a:cubicBezTo>
                  <a:cubicBezTo>
                    <a:pt x="154" y="282"/>
                    <a:pt x="131" y="307"/>
                    <a:pt x="108" y="333"/>
                  </a:cubicBezTo>
                  <a:cubicBezTo>
                    <a:pt x="108" y="333"/>
                    <a:pt x="108" y="333"/>
                    <a:pt x="107" y="334"/>
                  </a:cubicBezTo>
                  <a:cubicBezTo>
                    <a:pt x="110" y="336"/>
                    <a:pt x="113" y="338"/>
                    <a:pt x="115" y="341"/>
                  </a:cubicBezTo>
                  <a:cubicBezTo>
                    <a:pt x="115" y="339"/>
                    <a:pt x="117" y="338"/>
                    <a:pt x="119" y="335"/>
                  </a:cubicBezTo>
                  <a:cubicBezTo>
                    <a:pt x="138" y="314"/>
                    <a:pt x="157" y="292"/>
                    <a:pt x="176" y="270"/>
                  </a:cubicBezTo>
                  <a:cubicBezTo>
                    <a:pt x="176" y="275"/>
                    <a:pt x="176" y="280"/>
                    <a:pt x="176" y="284"/>
                  </a:cubicBezTo>
                  <a:cubicBezTo>
                    <a:pt x="175" y="301"/>
                    <a:pt x="174" y="318"/>
                    <a:pt x="174" y="335"/>
                  </a:cubicBezTo>
                  <a:cubicBezTo>
                    <a:pt x="173" y="338"/>
                    <a:pt x="173" y="340"/>
                    <a:pt x="170" y="340"/>
                  </a:cubicBezTo>
                  <a:cubicBezTo>
                    <a:pt x="154" y="344"/>
                    <a:pt x="138" y="348"/>
                    <a:pt x="122" y="351"/>
                  </a:cubicBezTo>
                  <a:cubicBezTo>
                    <a:pt x="122" y="351"/>
                    <a:pt x="121" y="351"/>
                    <a:pt x="121" y="351"/>
                  </a:cubicBezTo>
                  <a:cubicBezTo>
                    <a:pt x="122" y="354"/>
                    <a:pt x="123" y="357"/>
                    <a:pt x="123" y="361"/>
                  </a:cubicBezTo>
                  <a:cubicBezTo>
                    <a:pt x="124" y="360"/>
                    <a:pt x="125" y="360"/>
                    <a:pt x="126" y="360"/>
                  </a:cubicBezTo>
                  <a:cubicBezTo>
                    <a:pt x="137" y="358"/>
                    <a:pt x="149" y="355"/>
                    <a:pt x="160" y="352"/>
                  </a:cubicBezTo>
                  <a:cubicBezTo>
                    <a:pt x="164" y="351"/>
                    <a:pt x="168" y="351"/>
                    <a:pt x="173" y="350"/>
                  </a:cubicBezTo>
                  <a:cubicBezTo>
                    <a:pt x="172" y="363"/>
                    <a:pt x="172" y="374"/>
                    <a:pt x="171" y="387"/>
                  </a:cubicBezTo>
                  <a:cubicBezTo>
                    <a:pt x="163" y="384"/>
                    <a:pt x="156" y="382"/>
                    <a:pt x="148" y="379"/>
                  </a:cubicBezTo>
                  <a:cubicBezTo>
                    <a:pt x="140" y="377"/>
                    <a:pt x="133" y="374"/>
                    <a:pt x="125" y="371"/>
                  </a:cubicBezTo>
                  <a:cubicBezTo>
                    <a:pt x="124" y="371"/>
                    <a:pt x="123" y="371"/>
                    <a:pt x="123" y="370"/>
                  </a:cubicBezTo>
                  <a:cubicBezTo>
                    <a:pt x="122" y="374"/>
                    <a:pt x="121" y="377"/>
                    <a:pt x="119" y="380"/>
                  </a:cubicBezTo>
                  <a:cubicBezTo>
                    <a:pt x="120" y="380"/>
                    <a:pt x="120" y="380"/>
                    <a:pt x="121" y="380"/>
                  </a:cubicBezTo>
                  <a:cubicBezTo>
                    <a:pt x="136" y="385"/>
                    <a:pt x="151" y="391"/>
                    <a:pt x="167" y="396"/>
                  </a:cubicBezTo>
                  <a:cubicBezTo>
                    <a:pt x="170" y="397"/>
                    <a:pt x="170" y="399"/>
                    <a:pt x="170" y="401"/>
                  </a:cubicBezTo>
                  <a:cubicBezTo>
                    <a:pt x="168" y="437"/>
                    <a:pt x="166" y="473"/>
                    <a:pt x="165" y="509"/>
                  </a:cubicBezTo>
                  <a:cubicBezTo>
                    <a:pt x="165" y="509"/>
                    <a:pt x="165" y="510"/>
                    <a:pt x="165" y="510"/>
                  </a:cubicBezTo>
                  <a:cubicBezTo>
                    <a:pt x="166" y="510"/>
                    <a:pt x="167" y="510"/>
                    <a:pt x="168" y="510"/>
                  </a:cubicBezTo>
                  <a:cubicBezTo>
                    <a:pt x="170" y="510"/>
                    <a:pt x="172" y="510"/>
                    <a:pt x="174" y="511"/>
                  </a:cubicBezTo>
                  <a:cubicBezTo>
                    <a:pt x="176" y="474"/>
                    <a:pt x="178" y="438"/>
                    <a:pt x="180" y="402"/>
                  </a:cubicBezTo>
                  <a:cubicBezTo>
                    <a:pt x="180" y="402"/>
                    <a:pt x="180" y="401"/>
                    <a:pt x="180" y="401"/>
                  </a:cubicBezTo>
                  <a:cubicBezTo>
                    <a:pt x="224" y="416"/>
                    <a:pt x="267" y="431"/>
                    <a:pt x="311" y="447"/>
                  </a:cubicBezTo>
                  <a:cubicBezTo>
                    <a:pt x="308" y="458"/>
                    <a:pt x="306" y="469"/>
                    <a:pt x="303" y="480"/>
                  </a:cubicBezTo>
                  <a:cubicBezTo>
                    <a:pt x="302" y="481"/>
                    <a:pt x="301" y="483"/>
                    <a:pt x="299" y="483"/>
                  </a:cubicBezTo>
                  <a:cubicBezTo>
                    <a:pt x="277" y="493"/>
                    <a:pt x="254" y="503"/>
                    <a:pt x="231" y="513"/>
                  </a:cubicBezTo>
                  <a:cubicBezTo>
                    <a:pt x="220" y="518"/>
                    <a:pt x="209" y="522"/>
                    <a:pt x="198" y="527"/>
                  </a:cubicBezTo>
                  <a:cubicBezTo>
                    <a:pt x="200" y="530"/>
                    <a:pt x="201" y="533"/>
                    <a:pt x="202" y="536"/>
                  </a:cubicBezTo>
                  <a:cubicBezTo>
                    <a:pt x="202" y="536"/>
                    <a:pt x="203" y="536"/>
                    <a:pt x="203" y="536"/>
                  </a:cubicBezTo>
                  <a:cubicBezTo>
                    <a:pt x="227" y="525"/>
                    <a:pt x="250" y="515"/>
                    <a:pt x="274" y="505"/>
                  </a:cubicBezTo>
                  <a:cubicBezTo>
                    <a:pt x="282" y="501"/>
                    <a:pt x="290" y="498"/>
                    <a:pt x="299" y="494"/>
                  </a:cubicBezTo>
                  <a:cubicBezTo>
                    <a:pt x="288" y="538"/>
                    <a:pt x="277" y="582"/>
                    <a:pt x="266" y="626"/>
                  </a:cubicBezTo>
                  <a:cubicBezTo>
                    <a:pt x="249" y="623"/>
                    <a:pt x="234" y="620"/>
                    <a:pt x="218" y="617"/>
                  </a:cubicBezTo>
                  <a:cubicBezTo>
                    <a:pt x="213" y="616"/>
                    <a:pt x="201" y="614"/>
                    <a:pt x="201" y="614"/>
                  </a:cubicBezTo>
                  <a:cubicBezTo>
                    <a:pt x="201" y="614"/>
                    <a:pt x="190" y="589"/>
                    <a:pt x="188" y="585"/>
                  </a:cubicBezTo>
                  <a:cubicBezTo>
                    <a:pt x="187" y="582"/>
                    <a:pt x="186" y="579"/>
                    <a:pt x="186" y="576"/>
                  </a:cubicBezTo>
                  <a:cubicBezTo>
                    <a:pt x="183" y="578"/>
                    <a:pt x="180" y="580"/>
                    <a:pt x="176" y="580"/>
                  </a:cubicBezTo>
                  <a:cubicBezTo>
                    <a:pt x="176" y="581"/>
                    <a:pt x="177" y="581"/>
                    <a:pt x="177" y="582"/>
                  </a:cubicBezTo>
                  <a:cubicBezTo>
                    <a:pt x="178" y="586"/>
                    <a:pt x="189" y="612"/>
                    <a:pt x="189" y="612"/>
                  </a:cubicBezTo>
                  <a:cubicBezTo>
                    <a:pt x="189" y="612"/>
                    <a:pt x="155" y="605"/>
                    <a:pt x="149" y="604"/>
                  </a:cubicBezTo>
                  <a:cubicBezTo>
                    <a:pt x="129" y="601"/>
                    <a:pt x="110" y="597"/>
                    <a:pt x="90" y="593"/>
                  </a:cubicBezTo>
                  <a:cubicBezTo>
                    <a:pt x="72" y="590"/>
                    <a:pt x="54" y="586"/>
                    <a:pt x="36" y="582"/>
                  </a:cubicBezTo>
                  <a:cubicBezTo>
                    <a:pt x="25" y="580"/>
                    <a:pt x="14" y="578"/>
                    <a:pt x="3" y="576"/>
                  </a:cubicBezTo>
                  <a:cubicBezTo>
                    <a:pt x="3" y="580"/>
                    <a:pt x="2" y="583"/>
                    <a:pt x="0" y="586"/>
                  </a:cubicBezTo>
                  <a:cubicBezTo>
                    <a:pt x="5" y="586"/>
                    <a:pt x="10" y="587"/>
                    <a:pt x="14" y="588"/>
                  </a:cubicBezTo>
                  <a:cubicBezTo>
                    <a:pt x="34" y="592"/>
                    <a:pt x="53" y="595"/>
                    <a:pt x="73" y="599"/>
                  </a:cubicBezTo>
                  <a:cubicBezTo>
                    <a:pt x="86" y="602"/>
                    <a:pt x="99" y="604"/>
                    <a:pt x="112" y="607"/>
                  </a:cubicBezTo>
                  <a:cubicBezTo>
                    <a:pt x="124" y="609"/>
                    <a:pt x="137" y="611"/>
                    <a:pt x="149" y="614"/>
                  </a:cubicBezTo>
                  <a:cubicBezTo>
                    <a:pt x="151" y="614"/>
                    <a:pt x="193" y="623"/>
                    <a:pt x="193" y="623"/>
                  </a:cubicBezTo>
                  <a:cubicBezTo>
                    <a:pt x="193" y="623"/>
                    <a:pt x="206" y="656"/>
                    <a:pt x="212" y="671"/>
                  </a:cubicBezTo>
                  <a:cubicBezTo>
                    <a:pt x="217" y="682"/>
                    <a:pt x="221" y="692"/>
                    <a:pt x="225" y="703"/>
                  </a:cubicBezTo>
                  <a:cubicBezTo>
                    <a:pt x="228" y="702"/>
                    <a:pt x="231" y="701"/>
                    <a:pt x="234" y="700"/>
                  </a:cubicBezTo>
                  <a:cubicBezTo>
                    <a:pt x="234" y="699"/>
                    <a:pt x="233" y="697"/>
                    <a:pt x="232" y="695"/>
                  </a:cubicBezTo>
                  <a:cubicBezTo>
                    <a:pt x="223" y="672"/>
                    <a:pt x="214" y="649"/>
                    <a:pt x="205" y="627"/>
                  </a:cubicBezTo>
                  <a:cubicBezTo>
                    <a:pt x="205" y="626"/>
                    <a:pt x="204" y="624"/>
                    <a:pt x="204" y="624"/>
                  </a:cubicBezTo>
                  <a:cubicBezTo>
                    <a:pt x="204" y="624"/>
                    <a:pt x="243" y="632"/>
                    <a:pt x="263" y="635"/>
                  </a:cubicBezTo>
                  <a:cubicBezTo>
                    <a:pt x="261" y="643"/>
                    <a:pt x="260" y="650"/>
                    <a:pt x="258" y="657"/>
                  </a:cubicBezTo>
                  <a:cubicBezTo>
                    <a:pt x="254" y="671"/>
                    <a:pt x="251" y="685"/>
                    <a:pt x="247" y="699"/>
                  </a:cubicBezTo>
                  <a:cubicBezTo>
                    <a:pt x="247" y="699"/>
                    <a:pt x="247" y="699"/>
                    <a:pt x="247" y="699"/>
                  </a:cubicBezTo>
                  <a:cubicBezTo>
                    <a:pt x="250" y="700"/>
                    <a:pt x="253" y="700"/>
                    <a:pt x="256" y="702"/>
                  </a:cubicBezTo>
                  <a:cubicBezTo>
                    <a:pt x="257" y="696"/>
                    <a:pt x="261" y="684"/>
                    <a:pt x="262" y="680"/>
                  </a:cubicBezTo>
                  <a:cubicBezTo>
                    <a:pt x="265" y="668"/>
                    <a:pt x="273" y="637"/>
                    <a:pt x="273" y="637"/>
                  </a:cubicBezTo>
                  <a:cubicBezTo>
                    <a:pt x="283" y="639"/>
                    <a:pt x="283" y="639"/>
                    <a:pt x="283" y="639"/>
                  </a:cubicBezTo>
                  <a:cubicBezTo>
                    <a:pt x="283" y="639"/>
                    <a:pt x="260" y="693"/>
                    <a:pt x="256" y="702"/>
                  </a:cubicBezTo>
                  <a:cubicBezTo>
                    <a:pt x="259" y="703"/>
                    <a:pt x="262" y="705"/>
                    <a:pt x="264" y="706"/>
                  </a:cubicBezTo>
                  <a:cubicBezTo>
                    <a:pt x="264" y="706"/>
                    <a:pt x="265" y="706"/>
                    <a:pt x="265" y="706"/>
                  </a:cubicBezTo>
                  <a:cubicBezTo>
                    <a:pt x="273" y="687"/>
                    <a:pt x="280" y="668"/>
                    <a:pt x="289" y="650"/>
                  </a:cubicBezTo>
                  <a:cubicBezTo>
                    <a:pt x="293" y="640"/>
                    <a:pt x="293" y="641"/>
                    <a:pt x="303" y="643"/>
                  </a:cubicBezTo>
                  <a:cubicBezTo>
                    <a:pt x="323" y="647"/>
                    <a:pt x="342" y="650"/>
                    <a:pt x="362" y="654"/>
                  </a:cubicBezTo>
                  <a:cubicBezTo>
                    <a:pt x="375" y="656"/>
                    <a:pt x="388" y="659"/>
                    <a:pt x="401" y="662"/>
                  </a:cubicBezTo>
                  <a:cubicBezTo>
                    <a:pt x="405" y="662"/>
                    <a:pt x="410" y="663"/>
                    <a:pt x="414" y="664"/>
                  </a:cubicBezTo>
                  <a:cubicBezTo>
                    <a:pt x="415" y="664"/>
                    <a:pt x="415" y="664"/>
                    <a:pt x="416" y="664"/>
                  </a:cubicBezTo>
                  <a:cubicBezTo>
                    <a:pt x="416" y="661"/>
                    <a:pt x="417" y="658"/>
                    <a:pt x="418" y="655"/>
                  </a:cubicBezTo>
                  <a:cubicBezTo>
                    <a:pt x="418" y="655"/>
                    <a:pt x="417" y="655"/>
                    <a:pt x="417" y="655"/>
                  </a:cubicBezTo>
                  <a:cubicBezTo>
                    <a:pt x="395" y="651"/>
                    <a:pt x="374" y="647"/>
                    <a:pt x="353" y="6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54" name="Freeform 422"/>
            <p:cNvSpPr/>
            <p:nvPr/>
          </p:nvSpPr>
          <p:spPr bwMode="auto">
            <a:xfrm>
              <a:off x="10234038" y="4369106"/>
              <a:ext cx="283933" cy="585862"/>
            </a:xfrm>
            <a:custGeom>
              <a:avLst/>
              <a:gdLst>
                <a:gd name="T0" fmla="*/ 67 w 71"/>
                <a:gd name="T1" fmla="*/ 137 h 146"/>
                <a:gd name="T2" fmla="*/ 42 w 71"/>
                <a:gd name="T3" fmla="*/ 78 h 146"/>
                <a:gd name="T4" fmla="*/ 15 w 71"/>
                <a:gd name="T5" fmla="*/ 13 h 146"/>
                <a:gd name="T6" fmla="*/ 10 w 71"/>
                <a:gd name="T7" fmla="*/ 1 h 146"/>
                <a:gd name="T8" fmla="*/ 9 w 71"/>
                <a:gd name="T9" fmla="*/ 0 h 146"/>
                <a:gd name="T10" fmla="*/ 0 w 71"/>
                <a:gd name="T11" fmla="*/ 4 h 146"/>
                <a:gd name="T12" fmla="*/ 3 w 71"/>
                <a:gd name="T13" fmla="*/ 8 h 146"/>
                <a:gd name="T14" fmla="*/ 33 w 71"/>
                <a:gd name="T15" fmla="*/ 80 h 146"/>
                <a:gd name="T16" fmla="*/ 57 w 71"/>
                <a:gd name="T17" fmla="*/ 138 h 146"/>
                <a:gd name="T18" fmla="*/ 60 w 71"/>
                <a:gd name="T19" fmla="*/ 145 h 146"/>
                <a:gd name="T20" fmla="*/ 60 w 71"/>
                <a:gd name="T21" fmla="*/ 146 h 146"/>
                <a:gd name="T22" fmla="*/ 71 w 71"/>
                <a:gd name="T23" fmla="*/ 142 h 146"/>
                <a:gd name="T24" fmla="*/ 67 w 71"/>
                <a:gd name="T25" fmla="*/ 13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146" extrusionOk="0">
                  <a:moveTo>
                    <a:pt x="67" y="137"/>
                  </a:moveTo>
                  <a:cubicBezTo>
                    <a:pt x="59" y="117"/>
                    <a:pt x="51" y="98"/>
                    <a:pt x="42" y="78"/>
                  </a:cubicBezTo>
                  <a:cubicBezTo>
                    <a:pt x="33" y="56"/>
                    <a:pt x="24" y="34"/>
                    <a:pt x="15" y="13"/>
                  </a:cubicBezTo>
                  <a:cubicBezTo>
                    <a:pt x="13" y="9"/>
                    <a:pt x="11" y="5"/>
                    <a:pt x="10" y="1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7" y="2"/>
                    <a:pt x="4" y="3"/>
                    <a:pt x="0" y="4"/>
                  </a:cubicBezTo>
                  <a:cubicBezTo>
                    <a:pt x="1" y="5"/>
                    <a:pt x="2" y="6"/>
                    <a:pt x="3" y="8"/>
                  </a:cubicBezTo>
                  <a:cubicBezTo>
                    <a:pt x="12" y="32"/>
                    <a:pt x="23" y="56"/>
                    <a:pt x="33" y="80"/>
                  </a:cubicBezTo>
                  <a:cubicBezTo>
                    <a:pt x="41" y="99"/>
                    <a:pt x="49" y="118"/>
                    <a:pt x="57" y="138"/>
                  </a:cubicBezTo>
                  <a:cubicBezTo>
                    <a:pt x="58" y="140"/>
                    <a:pt x="60" y="142"/>
                    <a:pt x="60" y="145"/>
                  </a:cubicBezTo>
                  <a:cubicBezTo>
                    <a:pt x="60" y="145"/>
                    <a:pt x="60" y="146"/>
                    <a:pt x="60" y="146"/>
                  </a:cubicBezTo>
                  <a:cubicBezTo>
                    <a:pt x="63" y="144"/>
                    <a:pt x="67" y="143"/>
                    <a:pt x="71" y="142"/>
                  </a:cubicBezTo>
                  <a:cubicBezTo>
                    <a:pt x="69" y="141"/>
                    <a:pt x="68" y="139"/>
                    <a:pt x="67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55" name="Freeform 423"/>
            <p:cNvSpPr/>
            <p:nvPr/>
          </p:nvSpPr>
          <p:spPr bwMode="auto">
            <a:xfrm>
              <a:off x="10342012" y="4185150"/>
              <a:ext cx="355916" cy="67984"/>
            </a:xfrm>
            <a:custGeom>
              <a:avLst/>
              <a:gdLst>
                <a:gd name="T0" fmla="*/ 1 w 89"/>
                <a:gd name="T1" fmla="*/ 7 h 17"/>
                <a:gd name="T2" fmla="*/ 0 w 89"/>
                <a:gd name="T3" fmla="*/ 7 h 17"/>
                <a:gd name="T4" fmla="*/ 0 w 89"/>
                <a:gd name="T5" fmla="*/ 15 h 17"/>
                <a:gd name="T6" fmla="*/ 0 w 89"/>
                <a:gd name="T7" fmla="*/ 17 h 17"/>
                <a:gd name="T8" fmla="*/ 8 w 89"/>
                <a:gd name="T9" fmla="*/ 16 h 17"/>
                <a:gd name="T10" fmla="*/ 71 w 89"/>
                <a:gd name="T11" fmla="*/ 11 h 17"/>
                <a:gd name="T12" fmla="*/ 89 w 89"/>
                <a:gd name="T13" fmla="*/ 9 h 17"/>
                <a:gd name="T14" fmla="*/ 88 w 89"/>
                <a:gd name="T15" fmla="*/ 2 h 17"/>
                <a:gd name="T16" fmla="*/ 88 w 89"/>
                <a:gd name="T17" fmla="*/ 0 h 17"/>
                <a:gd name="T18" fmla="*/ 83 w 89"/>
                <a:gd name="T19" fmla="*/ 0 h 17"/>
                <a:gd name="T20" fmla="*/ 1 w 8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7" extrusionOk="0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3" y="17"/>
                    <a:pt x="6" y="16"/>
                    <a:pt x="8" y="16"/>
                  </a:cubicBezTo>
                  <a:cubicBezTo>
                    <a:pt x="29" y="14"/>
                    <a:pt x="50" y="12"/>
                    <a:pt x="71" y="11"/>
                  </a:cubicBezTo>
                  <a:cubicBezTo>
                    <a:pt x="77" y="10"/>
                    <a:pt x="83" y="10"/>
                    <a:pt x="89" y="9"/>
                  </a:cubicBezTo>
                  <a:cubicBezTo>
                    <a:pt x="88" y="7"/>
                    <a:pt x="88" y="4"/>
                    <a:pt x="88" y="2"/>
                  </a:cubicBezTo>
                  <a:cubicBezTo>
                    <a:pt x="88" y="1"/>
                    <a:pt x="88" y="0"/>
                    <a:pt x="88" y="0"/>
                  </a:cubicBezTo>
                  <a:cubicBezTo>
                    <a:pt x="87" y="0"/>
                    <a:pt x="85" y="0"/>
                    <a:pt x="83" y="0"/>
                  </a:cubicBezTo>
                  <a:cubicBezTo>
                    <a:pt x="56" y="2"/>
                    <a:pt x="28" y="5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56" name="Freeform 424"/>
            <p:cNvSpPr/>
            <p:nvPr/>
          </p:nvSpPr>
          <p:spPr bwMode="auto">
            <a:xfrm>
              <a:off x="8750389" y="4585055"/>
              <a:ext cx="521877" cy="99976"/>
            </a:xfrm>
            <a:custGeom>
              <a:avLst/>
              <a:gdLst>
                <a:gd name="T0" fmla="*/ 117 w 130"/>
                <a:gd name="T1" fmla="*/ 11 h 25"/>
                <a:gd name="T2" fmla="*/ 130 w 130"/>
                <a:gd name="T3" fmla="*/ 10 h 25"/>
                <a:gd name="T4" fmla="*/ 130 w 130"/>
                <a:gd name="T5" fmla="*/ 10 h 25"/>
                <a:gd name="T6" fmla="*/ 129 w 130"/>
                <a:gd name="T7" fmla="*/ 1 h 25"/>
                <a:gd name="T8" fmla="*/ 129 w 130"/>
                <a:gd name="T9" fmla="*/ 0 h 25"/>
                <a:gd name="T10" fmla="*/ 129 w 130"/>
                <a:gd name="T11" fmla="*/ 0 h 25"/>
                <a:gd name="T12" fmla="*/ 91 w 130"/>
                <a:gd name="T13" fmla="*/ 5 h 25"/>
                <a:gd name="T14" fmla="*/ 47 w 130"/>
                <a:gd name="T15" fmla="*/ 10 h 25"/>
                <a:gd name="T16" fmla="*/ 0 w 130"/>
                <a:gd name="T17" fmla="*/ 15 h 25"/>
                <a:gd name="T18" fmla="*/ 1 w 130"/>
                <a:gd name="T19" fmla="*/ 24 h 25"/>
                <a:gd name="T20" fmla="*/ 1 w 130"/>
                <a:gd name="T21" fmla="*/ 25 h 25"/>
                <a:gd name="T22" fmla="*/ 34 w 130"/>
                <a:gd name="T23" fmla="*/ 21 h 25"/>
                <a:gd name="T24" fmla="*/ 117 w 130"/>
                <a:gd name="T2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25" extrusionOk="0">
                  <a:moveTo>
                    <a:pt x="117" y="11"/>
                  </a:moveTo>
                  <a:cubicBezTo>
                    <a:pt x="121" y="11"/>
                    <a:pt x="125" y="10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7"/>
                    <a:pt x="129" y="4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16" y="2"/>
                    <a:pt x="104" y="3"/>
                    <a:pt x="91" y="5"/>
                  </a:cubicBezTo>
                  <a:cubicBezTo>
                    <a:pt x="76" y="7"/>
                    <a:pt x="61" y="8"/>
                    <a:pt x="47" y="10"/>
                  </a:cubicBezTo>
                  <a:cubicBezTo>
                    <a:pt x="31" y="12"/>
                    <a:pt x="15" y="14"/>
                    <a:pt x="0" y="15"/>
                  </a:cubicBezTo>
                  <a:cubicBezTo>
                    <a:pt x="1" y="18"/>
                    <a:pt x="1" y="21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2" y="24"/>
                    <a:pt x="23" y="23"/>
                    <a:pt x="34" y="21"/>
                  </a:cubicBezTo>
                  <a:cubicBezTo>
                    <a:pt x="62" y="18"/>
                    <a:pt x="89" y="14"/>
                    <a:pt x="117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57" name="Freeform 425"/>
            <p:cNvSpPr/>
            <p:nvPr/>
          </p:nvSpPr>
          <p:spPr bwMode="auto">
            <a:xfrm>
              <a:off x="8666409" y="3971201"/>
              <a:ext cx="367913" cy="597859"/>
            </a:xfrm>
            <a:custGeom>
              <a:avLst/>
              <a:gdLst>
                <a:gd name="T0" fmla="*/ 61 w 92"/>
                <a:gd name="T1" fmla="*/ 58 h 149"/>
                <a:gd name="T2" fmla="*/ 92 w 92"/>
                <a:gd name="T3" fmla="*/ 5 h 149"/>
                <a:gd name="T4" fmla="*/ 84 w 92"/>
                <a:gd name="T5" fmla="*/ 0 h 149"/>
                <a:gd name="T6" fmla="*/ 83 w 92"/>
                <a:gd name="T7" fmla="*/ 1 h 149"/>
                <a:gd name="T8" fmla="*/ 62 w 92"/>
                <a:gd name="T9" fmla="*/ 37 h 149"/>
                <a:gd name="T10" fmla="*/ 23 w 92"/>
                <a:gd name="T11" fmla="*/ 104 h 149"/>
                <a:gd name="T12" fmla="*/ 0 w 92"/>
                <a:gd name="T13" fmla="*/ 144 h 149"/>
                <a:gd name="T14" fmla="*/ 8 w 92"/>
                <a:gd name="T15" fmla="*/ 149 h 149"/>
                <a:gd name="T16" fmla="*/ 30 w 92"/>
                <a:gd name="T17" fmla="*/ 112 h 149"/>
                <a:gd name="T18" fmla="*/ 61 w 92"/>
                <a:gd name="T19" fmla="*/ 5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49" extrusionOk="0">
                  <a:moveTo>
                    <a:pt x="61" y="58"/>
                  </a:moveTo>
                  <a:cubicBezTo>
                    <a:pt x="71" y="40"/>
                    <a:pt x="82" y="22"/>
                    <a:pt x="92" y="5"/>
                  </a:cubicBezTo>
                  <a:cubicBezTo>
                    <a:pt x="89" y="4"/>
                    <a:pt x="86" y="2"/>
                    <a:pt x="84" y="0"/>
                  </a:cubicBezTo>
                  <a:cubicBezTo>
                    <a:pt x="84" y="0"/>
                    <a:pt x="84" y="0"/>
                    <a:pt x="83" y="1"/>
                  </a:cubicBezTo>
                  <a:cubicBezTo>
                    <a:pt x="76" y="13"/>
                    <a:pt x="69" y="25"/>
                    <a:pt x="62" y="37"/>
                  </a:cubicBezTo>
                  <a:cubicBezTo>
                    <a:pt x="49" y="59"/>
                    <a:pt x="36" y="82"/>
                    <a:pt x="23" y="104"/>
                  </a:cubicBezTo>
                  <a:cubicBezTo>
                    <a:pt x="15" y="117"/>
                    <a:pt x="8" y="131"/>
                    <a:pt x="0" y="144"/>
                  </a:cubicBezTo>
                  <a:cubicBezTo>
                    <a:pt x="3" y="145"/>
                    <a:pt x="6" y="147"/>
                    <a:pt x="8" y="149"/>
                  </a:cubicBezTo>
                  <a:cubicBezTo>
                    <a:pt x="15" y="137"/>
                    <a:pt x="22" y="124"/>
                    <a:pt x="30" y="112"/>
                  </a:cubicBezTo>
                  <a:cubicBezTo>
                    <a:pt x="40" y="94"/>
                    <a:pt x="50" y="76"/>
                    <a:pt x="61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58" name="Freeform 426"/>
            <p:cNvSpPr/>
            <p:nvPr/>
          </p:nvSpPr>
          <p:spPr bwMode="auto">
            <a:xfrm>
              <a:off x="10971863" y="3117402"/>
              <a:ext cx="255939" cy="521877"/>
            </a:xfrm>
            <a:custGeom>
              <a:avLst/>
              <a:gdLst>
                <a:gd name="T0" fmla="*/ 2 w 64"/>
                <a:gd name="T1" fmla="*/ 6 h 130"/>
                <a:gd name="T2" fmla="*/ 48 w 64"/>
                <a:gd name="T3" fmla="*/ 112 h 130"/>
                <a:gd name="T4" fmla="*/ 55 w 64"/>
                <a:gd name="T5" fmla="*/ 129 h 130"/>
                <a:gd name="T6" fmla="*/ 55 w 64"/>
                <a:gd name="T7" fmla="*/ 130 h 130"/>
                <a:gd name="T8" fmla="*/ 64 w 64"/>
                <a:gd name="T9" fmla="*/ 127 h 130"/>
                <a:gd name="T10" fmla="*/ 59 w 64"/>
                <a:gd name="T11" fmla="*/ 115 h 130"/>
                <a:gd name="T12" fmla="*/ 28 w 64"/>
                <a:gd name="T13" fmla="*/ 44 h 130"/>
                <a:gd name="T14" fmla="*/ 10 w 64"/>
                <a:gd name="T15" fmla="*/ 1 h 130"/>
                <a:gd name="T16" fmla="*/ 9 w 64"/>
                <a:gd name="T17" fmla="*/ 0 h 130"/>
                <a:gd name="T18" fmla="*/ 0 w 64"/>
                <a:gd name="T19" fmla="*/ 4 h 130"/>
                <a:gd name="T20" fmla="*/ 2 w 64"/>
                <a:gd name="T21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30" extrusionOk="0">
                  <a:moveTo>
                    <a:pt x="2" y="6"/>
                  </a:moveTo>
                  <a:cubicBezTo>
                    <a:pt x="17" y="42"/>
                    <a:pt x="32" y="77"/>
                    <a:pt x="48" y="112"/>
                  </a:cubicBezTo>
                  <a:cubicBezTo>
                    <a:pt x="50" y="118"/>
                    <a:pt x="53" y="123"/>
                    <a:pt x="55" y="129"/>
                  </a:cubicBezTo>
                  <a:cubicBezTo>
                    <a:pt x="55" y="129"/>
                    <a:pt x="55" y="130"/>
                    <a:pt x="55" y="130"/>
                  </a:cubicBezTo>
                  <a:cubicBezTo>
                    <a:pt x="58" y="129"/>
                    <a:pt x="61" y="128"/>
                    <a:pt x="64" y="127"/>
                  </a:cubicBezTo>
                  <a:cubicBezTo>
                    <a:pt x="62" y="123"/>
                    <a:pt x="61" y="119"/>
                    <a:pt x="59" y="115"/>
                  </a:cubicBezTo>
                  <a:cubicBezTo>
                    <a:pt x="49" y="91"/>
                    <a:pt x="38" y="67"/>
                    <a:pt x="28" y="44"/>
                  </a:cubicBezTo>
                  <a:cubicBezTo>
                    <a:pt x="22" y="30"/>
                    <a:pt x="16" y="15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6" y="2"/>
                    <a:pt x="4" y="3"/>
                    <a:pt x="0" y="4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59" name="Freeform 427"/>
            <p:cNvSpPr/>
            <p:nvPr/>
          </p:nvSpPr>
          <p:spPr bwMode="auto">
            <a:xfrm>
              <a:off x="8746390" y="1761723"/>
              <a:ext cx="873794" cy="111974"/>
            </a:xfrm>
            <a:custGeom>
              <a:avLst/>
              <a:gdLst>
                <a:gd name="T0" fmla="*/ 0 w 218"/>
                <a:gd name="T1" fmla="*/ 10 h 28"/>
                <a:gd name="T2" fmla="*/ 217 w 218"/>
                <a:gd name="T3" fmla="*/ 28 h 28"/>
                <a:gd name="T4" fmla="*/ 217 w 218"/>
                <a:gd name="T5" fmla="*/ 26 h 28"/>
                <a:gd name="T6" fmla="*/ 218 w 218"/>
                <a:gd name="T7" fmla="*/ 18 h 28"/>
                <a:gd name="T8" fmla="*/ 215 w 218"/>
                <a:gd name="T9" fmla="*/ 18 h 28"/>
                <a:gd name="T10" fmla="*/ 156 w 218"/>
                <a:gd name="T11" fmla="*/ 13 h 28"/>
                <a:gd name="T12" fmla="*/ 98 w 218"/>
                <a:gd name="T13" fmla="*/ 9 h 28"/>
                <a:gd name="T14" fmla="*/ 5 w 218"/>
                <a:gd name="T15" fmla="*/ 1 h 28"/>
                <a:gd name="T16" fmla="*/ 1 w 218"/>
                <a:gd name="T17" fmla="*/ 0 h 28"/>
                <a:gd name="T18" fmla="*/ 1 w 218"/>
                <a:gd name="T19" fmla="*/ 3 h 28"/>
                <a:gd name="T20" fmla="*/ 0 w 218"/>
                <a:gd name="T21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28" extrusionOk="0">
                  <a:moveTo>
                    <a:pt x="0" y="10"/>
                  </a:moveTo>
                  <a:cubicBezTo>
                    <a:pt x="72" y="16"/>
                    <a:pt x="145" y="22"/>
                    <a:pt x="217" y="28"/>
                  </a:cubicBezTo>
                  <a:cubicBezTo>
                    <a:pt x="217" y="27"/>
                    <a:pt x="217" y="27"/>
                    <a:pt x="217" y="26"/>
                  </a:cubicBezTo>
                  <a:cubicBezTo>
                    <a:pt x="217" y="23"/>
                    <a:pt x="217" y="20"/>
                    <a:pt x="218" y="18"/>
                  </a:cubicBezTo>
                  <a:cubicBezTo>
                    <a:pt x="217" y="18"/>
                    <a:pt x="216" y="18"/>
                    <a:pt x="215" y="18"/>
                  </a:cubicBezTo>
                  <a:cubicBezTo>
                    <a:pt x="195" y="16"/>
                    <a:pt x="175" y="15"/>
                    <a:pt x="156" y="13"/>
                  </a:cubicBezTo>
                  <a:cubicBezTo>
                    <a:pt x="136" y="12"/>
                    <a:pt x="117" y="10"/>
                    <a:pt x="98" y="9"/>
                  </a:cubicBezTo>
                  <a:cubicBezTo>
                    <a:pt x="67" y="6"/>
                    <a:pt x="36" y="3"/>
                    <a:pt x="5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1" y="8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0" name="Freeform 428"/>
            <p:cNvSpPr/>
            <p:nvPr/>
          </p:nvSpPr>
          <p:spPr bwMode="auto">
            <a:xfrm>
              <a:off x="9868124" y="1925684"/>
              <a:ext cx="477888" cy="317925"/>
            </a:xfrm>
            <a:custGeom>
              <a:avLst/>
              <a:gdLst>
                <a:gd name="T0" fmla="*/ 1 w 119"/>
                <a:gd name="T1" fmla="*/ 9 h 79"/>
                <a:gd name="T2" fmla="*/ 62 w 119"/>
                <a:gd name="T3" fmla="*/ 48 h 79"/>
                <a:gd name="T4" fmla="*/ 111 w 119"/>
                <a:gd name="T5" fmla="*/ 78 h 79"/>
                <a:gd name="T6" fmla="*/ 113 w 119"/>
                <a:gd name="T7" fmla="*/ 79 h 79"/>
                <a:gd name="T8" fmla="*/ 119 w 119"/>
                <a:gd name="T9" fmla="*/ 71 h 79"/>
                <a:gd name="T10" fmla="*/ 110 w 119"/>
                <a:gd name="T11" fmla="*/ 67 h 79"/>
                <a:gd name="T12" fmla="*/ 6 w 119"/>
                <a:gd name="T13" fmla="*/ 1 h 79"/>
                <a:gd name="T14" fmla="*/ 5 w 119"/>
                <a:gd name="T15" fmla="*/ 0 h 79"/>
                <a:gd name="T16" fmla="*/ 0 w 119"/>
                <a:gd name="T17" fmla="*/ 8 h 79"/>
                <a:gd name="T18" fmla="*/ 1 w 119"/>
                <a:gd name="T1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79" extrusionOk="0">
                  <a:moveTo>
                    <a:pt x="1" y="9"/>
                  </a:moveTo>
                  <a:cubicBezTo>
                    <a:pt x="21" y="22"/>
                    <a:pt x="42" y="35"/>
                    <a:pt x="62" y="48"/>
                  </a:cubicBezTo>
                  <a:cubicBezTo>
                    <a:pt x="78" y="58"/>
                    <a:pt x="94" y="68"/>
                    <a:pt x="111" y="78"/>
                  </a:cubicBezTo>
                  <a:cubicBezTo>
                    <a:pt x="111" y="78"/>
                    <a:pt x="112" y="79"/>
                    <a:pt x="113" y="79"/>
                  </a:cubicBezTo>
                  <a:cubicBezTo>
                    <a:pt x="114" y="76"/>
                    <a:pt x="116" y="73"/>
                    <a:pt x="119" y="71"/>
                  </a:cubicBezTo>
                  <a:cubicBezTo>
                    <a:pt x="116" y="70"/>
                    <a:pt x="113" y="69"/>
                    <a:pt x="110" y="67"/>
                  </a:cubicBezTo>
                  <a:cubicBezTo>
                    <a:pt x="75" y="44"/>
                    <a:pt x="40" y="23"/>
                    <a:pt x="6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3" y="3"/>
                    <a:pt x="2" y="6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1" name="Freeform 429"/>
            <p:cNvSpPr/>
            <p:nvPr/>
          </p:nvSpPr>
          <p:spPr bwMode="auto">
            <a:xfrm>
              <a:off x="10246035" y="3699265"/>
              <a:ext cx="495883" cy="417902"/>
            </a:xfrm>
            <a:custGeom>
              <a:avLst/>
              <a:gdLst>
                <a:gd name="T0" fmla="*/ 8 w 124"/>
                <a:gd name="T1" fmla="*/ 1 h 104"/>
                <a:gd name="T2" fmla="*/ 7 w 124"/>
                <a:gd name="T3" fmla="*/ 0 h 104"/>
                <a:gd name="T4" fmla="*/ 0 w 124"/>
                <a:gd name="T5" fmla="*/ 7 h 104"/>
                <a:gd name="T6" fmla="*/ 22 w 124"/>
                <a:gd name="T7" fmla="*/ 25 h 104"/>
                <a:gd name="T8" fmla="*/ 116 w 124"/>
                <a:gd name="T9" fmla="*/ 102 h 104"/>
                <a:gd name="T10" fmla="*/ 118 w 124"/>
                <a:gd name="T11" fmla="*/ 104 h 104"/>
                <a:gd name="T12" fmla="*/ 124 w 124"/>
                <a:gd name="T13" fmla="*/ 96 h 104"/>
                <a:gd name="T14" fmla="*/ 123 w 124"/>
                <a:gd name="T15" fmla="*/ 96 h 104"/>
                <a:gd name="T16" fmla="*/ 8 w 124"/>
                <a:gd name="T17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04" extrusionOk="0">
                  <a:moveTo>
                    <a:pt x="8" y="1"/>
                  </a:moveTo>
                  <a:cubicBezTo>
                    <a:pt x="7" y="1"/>
                    <a:pt x="7" y="0"/>
                    <a:pt x="7" y="0"/>
                  </a:cubicBezTo>
                  <a:cubicBezTo>
                    <a:pt x="5" y="3"/>
                    <a:pt x="3" y="5"/>
                    <a:pt x="0" y="7"/>
                  </a:cubicBezTo>
                  <a:cubicBezTo>
                    <a:pt x="8" y="13"/>
                    <a:pt x="15" y="19"/>
                    <a:pt x="22" y="25"/>
                  </a:cubicBezTo>
                  <a:cubicBezTo>
                    <a:pt x="54" y="51"/>
                    <a:pt x="85" y="76"/>
                    <a:pt x="116" y="102"/>
                  </a:cubicBezTo>
                  <a:cubicBezTo>
                    <a:pt x="117" y="103"/>
                    <a:pt x="117" y="103"/>
                    <a:pt x="118" y="104"/>
                  </a:cubicBezTo>
                  <a:cubicBezTo>
                    <a:pt x="119" y="101"/>
                    <a:pt x="121" y="98"/>
                    <a:pt x="124" y="96"/>
                  </a:cubicBezTo>
                  <a:cubicBezTo>
                    <a:pt x="124" y="96"/>
                    <a:pt x="123" y="96"/>
                    <a:pt x="123" y="96"/>
                  </a:cubicBezTo>
                  <a:cubicBezTo>
                    <a:pt x="85" y="64"/>
                    <a:pt x="46" y="3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2" name="Freeform 430"/>
            <p:cNvSpPr/>
            <p:nvPr/>
          </p:nvSpPr>
          <p:spPr bwMode="auto">
            <a:xfrm>
              <a:off x="7768620" y="3667273"/>
              <a:ext cx="1205716" cy="973770"/>
            </a:xfrm>
            <a:custGeom>
              <a:avLst/>
              <a:gdLst>
                <a:gd name="T0" fmla="*/ 105 w 301"/>
                <a:gd name="T1" fmla="*/ 179 h 243"/>
                <a:gd name="T2" fmla="*/ 108 w 301"/>
                <a:gd name="T3" fmla="*/ 174 h 243"/>
                <a:gd name="T4" fmla="*/ 244 w 301"/>
                <a:gd name="T5" fmla="*/ 99 h 243"/>
                <a:gd name="T6" fmla="*/ 301 w 301"/>
                <a:gd name="T7" fmla="*/ 69 h 243"/>
                <a:gd name="T8" fmla="*/ 296 w 301"/>
                <a:gd name="T9" fmla="*/ 60 h 243"/>
                <a:gd name="T10" fmla="*/ 296 w 301"/>
                <a:gd name="T11" fmla="*/ 61 h 243"/>
                <a:gd name="T12" fmla="*/ 252 w 301"/>
                <a:gd name="T13" fmla="*/ 84 h 243"/>
                <a:gd name="T14" fmla="*/ 186 w 301"/>
                <a:gd name="T15" fmla="*/ 120 h 243"/>
                <a:gd name="T16" fmla="*/ 115 w 301"/>
                <a:gd name="T17" fmla="*/ 159 h 243"/>
                <a:gd name="T18" fmla="*/ 103 w 301"/>
                <a:gd name="T19" fmla="*/ 165 h 243"/>
                <a:gd name="T20" fmla="*/ 93 w 301"/>
                <a:gd name="T21" fmla="*/ 87 h 243"/>
                <a:gd name="T22" fmla="*/ 83 w 301"/>
                <a:gd name="T23" fmla="*/ 15 h 243"/>
                <a:gd name="T24" fmla="*/ 82 w 301"/>
                <a:gd name="T25" fmla="*/ 1 h 243"/>
                <a:gd name="T26" fmla="*/ 82 w 301"/>
                <a:gd name="T27" fmla="*/ 0 h 243"/>
                <a:gd name="T28" fmla="*/ 72 w 301"/>
                <a:gd name="T29" fmla="*/ 2 h 243"/>
                <a:gd name="T30" fmla="*/ 72 w 301"/>
                <a:gd name="T31" fmla="*/ 3 h 243"/>
                <a:gd name="T32" fmla="*/ 78 w 301"/>
                <a:gd name="T33" fmla="*/ 50 h 243"/>
                <a:gd name="T34" fmla="*/ 88 w 301"/>
                <a:gd name="T35" fmla="*/ 123 h 243"/>
                <a:gd name="T36" fmla="*/ 94 w 301"/>
                <a:gd name="T37" fmla="*/ 170 h 243"/>
                <a:gd name="T38" fmla="*/ 0 w 301"/>
                <a:gd name="T39" fmla="*/ 221 h 243"/>
                <a:gd name="T40" fmla="*/ 0 w 301"/>
                <a:gd name="T41" fmla="*/ 221 h 243"/>
                <a:gd name="T42" fmla="*/ 5 w 301"/>
                <a:gd name="T43" fmla="*/ 230 h 243"/>
                <a:gd name="T44" fmla="*/ 96 w 301"/>
                <a:gd name="T45" fmla="*/ 181 h 243"/>
                <a:gd name="T46" fmla="*/ 104 w 301"/>
                <a:gd name="T47" fmla="*/ 243 h 243"/>
                <a:gd name="T48" fmla="*/ 113 w 301"/>
                <a:gd name="T49" fmla="*/ 241 h 243"/>
                <a:gd name="T50" fmla="*/ 113 w 301"/>
                <a:gd name="T51" fmla="*/ 240 h 243"/>
                <a:gd name="T52" fmla="*/ 105 w 301"/>
                <a:gd name="T53" fmla="*/ 17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1" h="243" extrusionOk="0">
                  <a:moveTo>
                    <a:pt x="105" y="179"/>
                  </a:moveTo>
                  <a:cubicBezTo>
                    <a:pt x="105" y="177"/>
                    <a:pt x="106" y="175"/>
                    <a:pt x="108" y="174"/>
                  </a:cubicBezTo>
                  <a:cubicBezTo>
                    <a:pt x="153" y="149"/>
                    <a:pt x="199" y="124"/>
                    <a:pt x="244" y="99"/>
                  </a:cubicBezTo>
                  <a:cubicBezTo>
                    <a:pt x="263" y="89"/>
                    <a:pt x="282" y="79"/>
                    <a:pt x="301" y="69"/>
                  </a:cubicBezTo>
                  <a:cubicBezTo>
                    <a:pt x="299" y="66"/>
                    <a:pt x="297" y="63"/>
                    <a:pt x="296" y="60"/>
                  </a:cubicBezTo>
                  <a:cubicBezTo>
                    <a:pt x="296" y="60"/>
                    <a:pt x="296" y="61"/>
                    <a:pt x="296" y="61"/>
                  </a:cubicBezTo>
                  <a:cubicBezTo>
                    <a:pt x="281" y="68"/>
                    <a:pt x="267" y="76"/>
                    <a:pt x="252" y="84"/>
                  </a:cubicBezTo>
                  <a:cubicBezTo>
                    <a:pt x="230" y="96"/>
                    <a:pt x="208" y="108"/>
                    <a:pt x="186" y="120"/>
                  </a:cubicBezTo>
                  <a:cubicBezTo>
                    <a:pt x="162" y="133"/>
                    <a:pt x="138" y="146"/>
                    <a:pt x="115" y="159"/>
                  </a:cubicBezTo>
                  <a:cubicBezTo>
                    <a:pt x="111" y="161"/>
                    <a:pt x="107" y="163"/>
                    <a:pt x="103" y="165"/>
                  </a:cubicBezTo>
                  <a:cubicBezTo>
                    <a:pt x="100" y="139"/>
                    <a:pt x="97" y="113"/>
                    <a:pt x="93" y="87"/>
                  </a:cubicBezTo>
                  <a:cubicBezTo>
                    <a:pt x="90" y="63"/>
                    <a:pt x="87" y="39"/>
                    <a:pt x="83" y="15"/>
                  </a:cubicBezTo>
                  <a:cubicBezTo>
                    <a:pt x="83" y="10"/>
                    <a:pt x="82" y="6"/>
                    <a:pt x="82" y="1"/>
                  </a:cubicBezTo>
                  <a:cubicBezTo>
                    <a:pt x="82" y="1"/>
                    <a:pt x="82" y="1"/>
                    <a:pt x="82" y="0"/>
                  </a:cubicBezTo>
                  <a:cubicBezTo>
                    <a:pt x="79" y="1"/>
                    <a:pt x="75" y="2"/>
                    <a:pt x="72" y="2"/>
                  </a:cubicBezTo>
                  <a:cubicBezTo>
                    <a:pt x="72" y="2"/>
                    <a:pt x="72" y="3"/>
                    <a:pt x="72" y="3"/>
                  </a:cubicBezTo>
                  <a:cubicBezTo>
                    <a:pt x="74" y="19"/>
                    <a:pt x="76" y="34"/>
                    <a:pt x="78" y="50"/>
                  </a:cubicBezTo>
                  <a:cubicBezTo>
                    <a:pt x="82" y="74"/>
                    <a:pt x="85" y="99"/>
                    <a:pt x="88" y="123"/>
                  </a:cubicBezTo>
                  <a:cubicBezTo>
                    <a:pt x="90" y="139"/>
                    <a:pt x="92" y="154"/>
                    <a:pt x="94" y="170"/>
                  </a:cubicBezTo>
                  <a:cubicBezTo>
                    <a:pt x="63" y="187"/>
                    <a:pt x="32" y="204"/>
                    <a:pt x="0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4"/>
                    <a:pt x="3" y="227"/>
                    <a:pt x="5" y="230"/>
                  </a:cubicBezTo>
                  <a:cubicBezTo>
                    <a:pt x="35" y="214"/>
                    <a:pt x="65" y="197"/>
                    <a:pt x="96" y="181"/>
                  </a:cubicBezTo>
                  <a:cubicBezTo>
                    <a:pt x="98" y="202"/>
                    <a:pt x="101" y="222"/>
                    <a:pt x="104" y="243"/>
                  </a:cubicBezTo>
                  <a:cubicBezTo>
                    <a:pt x="107" y="242"/>
                    <a:pt x="110" y="241"/>
                    <a:pt x="113" y="241"/>
                  </a:cubicBezTo>
                  <a:cubicBezTo>
                    <a:pt x="113" y="241"/>
                    <a:pt x="113" y="241"/>
                    <a:pt x="113" y="240"/>
                  </a:cubicBezTo>
                  <a:cubicBezTo>
                    <a:pt x="110" y="220"/>
                    <a:pt x="108" y="199"/>
                    <a:pt x="105" y="1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3" name="Freeform 431"/>
            <p:cNvSpPr/>
            <p:nvPr/>
          </p:nvSpPr>
          <p:spPr bwMode="auto">
            <a:xfrm>
              <a:off x="10290025" y="3133398"/>
              <a:ext cx="837803" cy="919781"/>
            </a:xfrm>
            <a:custGeom>
              <a:avLst/>
              <a:gdLst>
                <a:gd name="T0" fmla="*/ 156 w 209"/>
                <a:gd name="T1" fmla="*/ 141 h 229"/>
                <a:gd name="T2" fmla="*/ 152 w 209"/>
                <a:gd name="T3" fmla="*/ 136 h 229"/>
                <a:gd name="T4" fmla="*/ 159 w 209"/>
                <a:gd name="T5" fmla="*/ 50 h 229"/>
                <a:gd name="T6" fmla="*/ 163 w 209"/>
                <a:gd name="T7" fmla="*/ 1 h 229"/>
                <a:gd name="T8" fmla="*/ 160 w 209"/>
                <a:gd name="T9" fmla="*/ 1 h 229"/>
                <a:gd name="T10" fmla="*/ 153 w 209"/>
                <a:gd name="T11" fmla="*/ 0 h 229"/>
                <a:gd name="T12" fmla="*/ 142 w 209"/>
                <a:gd name="T13" fmla="*/ 139 h 229"/>
                <a:gd name="T14" fmla="*/ 2 w 209"/>
                <a:gd name="T15" fmla="*/ 122 h 229"/>
                <a:gd name="T16" fmla="*/ 0 w 209"/>
                <a:gd name="T17" fmla="*/ 131 h 229"/>
                <a:gd name="T18" fmla="*/ 26 w 209"/>
                <a:gd name="T19" fmla="*/ 134 h 229"/>
                <a:gd name="T20" fmla="*/ 69 w 209"/>
                <a:gd name="T21" fmla="*/ 140 h 229"/>
                <a:gd name="T22" fmla="*/ 105 w 209"/>
                <a:gd name="T23" fmla="*/ 144 h 229"/>
                <a:gd name="T24" fmla="*/ 138 w 209"/>
                <a:gd name="T25" fmla="*/ 148 h 229"/>
                <a:gd name="T26" fmla="*/ 142 w 209"/>
                <a:gd name="T27" fmla="*/ 152 h 229"/>
                <a:gd name="T28" fmla="*/ 136 w 209"/>
                <a:gd name="T29" fmla="*/ 216 h 229"/>
                <a:gd name="T30" fmla="*/ 136 w 209"/>
                <a:gd name="T31" fmla="*/ 226 h 229"/>
                <a:gd name="T32" fmla="*/ 135 w 209"/>
                <a:gd name="T33" fmla="*/ 228 h 229"/>
                <a:gd name="T34" fmla="*/ 137 w 209"/>
                <a:gd name="T35" fmla="*/ 228 h 229"/>
                <a:gd name="T36" fmla="*/ 145 w 209"/>
                <a:gd name="T37" fmla="*/ 229 h 229"/>
                <a:gd name="T38" fmla="*/ 151 w 209"/>
                <a:gd name="T39" fmla="*/ 150 h 229"/>
                <a:gd name="T40" fmla="*/ 200 w 209"/>
                <a:gd name="T41" fmla="*/ 156 h 229"/>
                <a:gd name="T42" fmla="*/ 207 w 209"/>
                <a:gd name="T43" fmla="*/ 157 h 229"/>
                <a:gd name="T44" fmla="*/ 209 w 209"/>
                <a:gd name="T45" fmla="*/ 148 h 229"/>
                <a:gd name="T46" fmla="*/ 208 w 209"/>
                <a:gd name="T47" fmla="*/ 148 h 229"/>
                <a:gd name="T48" fmla="*/ 156 w 209"/>
                <a:gd name="T49" fmla="*/ 1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229" extrusionOk="0">
                  <a:moveTo>
                    <a:pt x="156" y="141"/>
                  </a:moveTo>
                  <a:cubicBezTo>
                    <a:pt x="152" y="141"/>
                    <a:pt x="152" y="139"/>
                    <a:pt x="152" y="136"/>
                  </a:cubicBezTo>
                  <a:cubicBezTo>
                    <a:pt x="154" y="107"/>
                    <a:pt x="157" y="78"/>
                    <a:pt x="159" y="50"/>
                  </a:cubicBezTo>
                  <a:cubicBezTo>
                    <a:pt x="160" y="33"/>
                    <a:pt x="162" y="17"/>
                    <a:pt x="163" y="1"/>
                  </a:cubicBezTo>
                  <a:cubicBezTo>
                    <a:pt x="162" y="1"/>
                    <a:pt x="161" y="1"/>
                    <a:pt x="160" y="1"/>
                  </a:cubicBezTo>
                  <a:cubicBezTo>
                    <a:pt x="158" y="1"/>
                    <a:pt x="156" y="1"/>
                    <a:pt x="153" y="0"/>
                  </a:cubicBezTo>
                  <a:cubicBezTo>
                    <a:pt x="150" y="46"/>
                    <a:pt x="146" y="92"/>
                    <a:pt x="142" y="139"/>
                  </a:cubicBezTo>
                  <a:cubicBezTo>
                    <a:pt x="95" y="134"/>
                    <a:pt x="48" y="128"/>
                    <a:pt x="2" y="122"/>
                  </a:cubicBezTo>
                  <a:cubicBezTo>
                    <a:pt x="2" y="125"/>
                    <a:pt x="1" y="128"/>
                    <a:pt x="0" y="131"/>
                  </a:cubicBezTo>
                  <a:cubicBezTo>
                    <a:pt x="9" y="132"/>
                    <a:pt x="18" y="133"/>
                    <a:pt x="26" y="134"/>
                  </a:cubicBezTo>
                  <a:cubicBezTo>
                    <a:pt x="41" y="136"/>
                    <a:pt x="55" y="138"/>
                    <a:pt x="69" y="140"/>
                  </a:cubicBezTo>
                  <a:cubicBezTo>
                    <a:pt x="81" y="141"/>
                    <a:pt x="93" y="143"/>
                    <a:pt x="105" y="144"/>
                  </a:cubicBezTo>
                  <a:cubicBezTo>
                    <a:pt x="116" y="146"/>
                    <a:pt x="127" y="147"/>
                    <a:pt x="138" y="148"/>
                  </a:cubicBezTo>
                  <a:cubicBezTo>
                    <a:pt x="141" y="148"/>
                    <a:pt x="142" y="149"/>
                    <a:pt x="142" y="152"/>
                  </a:cubicBezTo>
                  <a:cubicBezTo>
                    <a:pt x="140" y="173"/>
                    <a:pt x="138" y="195"/>
                    <a:pt x="136" y="216"/>
                  </a:cubicBezTo>
                  <a:cubicBezTo>
                    <a:pt x="136" y="219"/>
                    <a:pt x="136" y="222"/>
                    <a:pt x="136" y="226"/>
                  </a:cubicBezTo>
                  <a:cubicBezTo>
                    <a:pt x="136" y="227"/>
                    <a:pt x="135" y="227"/>
                    <a:pt x="135" y="228"/>
                  </a:cubicBezTo>
                  <a:cubicBezTo>
                    <a:pt x="136" y="228"/>
                    <a:pt x="136" y="228"/>
                    <a:pt x="137" y="228"/>
                  </a:cubicBezTo>
                  <a:cubicBezTo>
                    <a:pt x="140" y="228"/>
                    <a:pt x="142" y="228"/>
                    <a:pt x="145" y="229"/>
                  </a:cubicBezTo>
                  <a:cubicBezTo>
                    <a:pt x="147" y="203"/>
                    <a:pt x="149" y="177"/>
                    <a:pt x="151" y="150"/>
                  </a:cubicBezTo>
                  <a:cubicBezTo>
                    <a:pt x="168" y="152"/>
                    <a:pt x="184" y="154"/>
                    <a:pt x="200" y="156"/>
                  </a:cubicBezTo>
                  <a:cubicBezTo>
                    <a:pt x="203" y="156"/>
                    <a:pt x="205" y="156"/>
                    <a:pt x="207" y="157"/>
                  </a:cubicBezTo>
                  <a:cubicBezTo>
                    <a:pt x="207" y="154"/>
                    <a:pt x="208" y="151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191" y="145"/>
                    <a:pt x="174" y="143"/>
                    <a:pt x="156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4" name="Freeform 432"/>
            <p:cNvSpPr/>
            <p:nvPr/>
          </p:nvSpPr>
          <p:spPr bwMode="auto">
            <a:xfrm>
              <a:off x="6540911" y="2299596"/>
              <a:ext cx="1291695" cy="777817"/>
            </a:xfrm>
            <a:custGeom>
              <a:avLst/>
              <a:gdLst>
                <a:gd name="T0" fmla="*/ 153 w 322"/>
                <a:gd name="T1" fmla="*/ 193 h 194"/>
                <a:gd name="T2" fmla="*/ 155 w 322"/>
                <a:gd name="T3" fmla="*/ 193 h 194"/>
                <a:gd name="T4" fmla="*/ 163 w 322"/>
                <a:gd name="T5" fmla="*/ 194 h 194"/>
                <a:gd name="T6" fmla="*/ 165 w 322"/>
                <a:gd name="T7" fmla="*/ 167 h 194"/>
                <a:gd name="T8" fmla="*/ 167 w 322"/>
                <a:gd name="T9" fmla="*/ 145 h 194"/>
                <a:gd name="T10" fmla="*/ 172 w 322"/>
                <a:gd name="T11" fmla="*/ 138 h 194"/>
                <a:gd name="T12" fmla="*/ 211 w 322"/>
                <a:gd name="T13" fmla="*/ 126 h 194"/>
                <a:gd name="T14" fmla="*/ 254 w 322"/>
                <a:gd name="T15" fmla="*/ 113 h 194"/>
                <a:gd name="T16" fmla="*/ 316 w 322"/>
                <a:gd name="T17" fmla="*/ 94 h 194"/>
                <a:gd name="T18" fmla="*/ 322 w 322"/>
                <a:gd name="T19" fmla="*/ 92 h 194"/>
                <a:gd name="T20" fmla="*/ 319 w 322"/>
                <a:gd name="T21" fmla="*/ 83 h 194"/>
                <a:gd name="T22" fmla="*/ 235 w 322"/>
                <a:gd name="T23" fmla="*/ 109 h 194"/>
                <a:gd name="T24" fmla="*/ 174 w 322"/>
                <a:gd name="T25" fmla="*/ 128 h 194"/>
                <a:gd name="T26" fmla="*/ 169 w 322"/>
                <a:gd name="T27" fmla="*/ 129 h 194"/>
                <a:gd name="T28" fmla="*/ 171 w 322"/>
                <a:gd name="T29" fmla="*/ 103 h 194"/>
                <a:gd name="T30" fmla="*/ 176 w 322"/>
                <a:gd name="T31" fmla="*/ 45 h 194"/>
                <a:gd name="T32" fmla="*/ 180 w 322"/>
                <a:gd name="T33" fmla="*/ 2 h 194"/>
                <a:gd name="T34" fmla="*/ 178 w 322"/>
                <a:gd name="T35" fmla="*/ 2 h 194"/>
                <a:gd name="T36" fmla="*/ 169 w 322"/>
                <a:gd name="T37" fmla="*/ 0 h 194"/>
                <a:gd name="T38" fmla="*/ 170 w 322"/>
                <a:gd name="T39" fmla="*/ 4 h 194"/>
                <a:gd name="T40" fmla="*/ 170 w 322"/>
                <a:gd name="T41" fmla="*/ 11 h 194"/>
                <a:gd name="T42" fmla="*/ 159 w 322"/>
                <a:gd name="T43" fmla="*/ 129 h 194"/>
                <a:gd name="T44" fmla="*/ 154 w 322"/>
                <a:gd name="T45" fmla="*/ 134 h 194"/>
                <a:gd name="T46" fmla="*/ 102 w 322"/>
                <a:gd name="T47" fmla="*/ 150 h 194"/>
                <a:gd name="T48" fmla="*/ 32 w 322"/>
                <a:gd name="T49" fmla="*/ 172 h 194"/>
                <a:gd name="T50" fmla="*/ 0 w 322"/>
                <a:gd name="T51" fmla="*/ 182 h 194"/>
                <a:gd name="T52" fmla="*/ 3 w 322"/>
                <a:gd name="T53" fmla="*/ 191 h 194"/>
                <a:gd name="T54" fmla="*/ 158 w 322"/>
                <a:gd name="T55" fmla="*/ 143 h 194"/>
                <a:gd name="T56" fmla="*/ 153 w 322"/>
                <a:gd name="T57" fmla="*/ 19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2" h="194" extrusionOk="0">
                  <a:moveTo>
                    <a:pt x="153" y="193"/>
                  </a:moveTo>
                  <a:cubicBezTo>
                    <a:pt x="154" y="193"/>
                    <a:pt x="154" y="193"/>
                    <a:pt x="155" y="193"/>
                  </a:cubicBezTo>
                  <a:cubicBezTo>
                    <a:pt x="158" y="193"/>
                    <a:pt x="160" y="193"/>
                    <a:pt x="163" y="194"/>
                  </a:cubicBezTo>
                  <a:cubicBezTo>
                    <a:pt x="164" y="185"/>
                    <a:pt x="164" y="176"/>
                    <a:pt x="165" y="167"/>
                  </a:cubicBezTo>
                  <a:cubicBezTo>
                    <a:pt x="166" y="160"/>
                    <a:pt x="167" y="152"/>
                    <a:pt x="167" y="145"/>
                  </a:cubicBezTo>
                  <a:cubicBezTo>
                    <a:pt x="167" y="141"/>
                    <a:pt x="168" y="139"/>
                    <a:pt x="172" y="138"/>
                  </a:cubicBezTo>
                  <a:cubicBezTo>
                    <a:pt x="185" y="134"/>
                    <a:pt x="198" y="130"/>
                    <a:pt x="211" y="126"/>
                  </a:cubicBezTo>
                  <a:cubicBezTo>
                    <a:pt x="226" y="122"/>
                    <a:pt x="240" y="117"/>
                    <a:pt x="254" y="113"/>
                  </a:cubicBezTo>
                  <a:cubicBezTo>
                    <a:pt x="275" y="107"/>
                    <a:pt x="295" y="100"/>
                    <a:pt x="316" y="94"/>
                  </a:cubicBezTo>
                  <a:cubicBezTo>
                    <a:pt x="318" y="93"/>
                    <a:pt x="320" y="93"/>
                    <a:pt x="322" y="92"/>
                  </a:cubicBezTo>
                  <a:cubicBezTo>
                    <a:pt x="320" y="89"/>
                    <a:pt x="319" y="86"/>
                    <a:pt x="319" y="83"/>
                  </a:cubicBezTo>
                  <a:cubicBezTo>
                    <a:pt x="291" y="91"/>
                    <a:pt x="263" y="100"/>
                    <a:pt x="235" y="109"/>
                  </a:cubicBezTo>
                  <a:cubicBezTo>
                    <a:pt x="215" y="115"/>
                    <a:pt x="195" y="122"/>
                    <a:pt x="174" y="128"/>
                  </a:cubicBezTo>
                  <a:cubicBezTo>
                    <a:pt x="173" y="128"/>
                    <a:pt x="171" y="129"/>
                    <a:pt x="169" y="129"/>
                  </a:cubicBezTo>
                  <a:cubicBezTo>
                    <a:pt x="169" y="120"/>
                    <a:pt x="170" y="111"/>
                    <a:pt x="171" y="103"/>
                  </a:cubicBezTo>
                  <a:cubicBezTo>
                    <a:pt x="172" y="84"/>
                    <a:pt x="174" y="65"/>
                    <a:pt x="176" y="45"/>
                  </a:cubicBezTo>
                  <a:cubicBezTo>
                    <a:pt x="177" y="31"/>
                    <a:pt x="178" y="16"/>
                    <a:pt x="180" y="2"/>
                  </a:cubicBezTo>
                  <a:cubicBezTo>
                    <a:pt x="180" y="2"/>
                    <a:pt x="179" y="2"/>
                    <a:pt x="178" y="2"/>
                  </a:cubicBezTo>
                  <a:cubicBezTo>
                    <a:pt x="175" y="2"/>
                    <a:pt x="172" y="1"/>
                    <a:pt x="169" y="0"/>
                  </a:cubicBezTo>
                  <a:cubicBezTo>
                    <a:pt x="169" y="2"/>
                    <a:pt x="170" y="3"/>
                    <a:pt x="170" y="4"/>
                  </a:cubicBezTo>
                  <a:cubicBezTo>
                    <a:pt x="170" y="6"/>
                    <a:pt x="170" y="9"/>
                    <a:pt x="170" y="11"/>
                  </a:cubicBezTo>
                  <a:cubicBezTo>
                    <a:pt x="166" y="51"/>
                    <a:pt x="162" y="90"/>
                    <a:pt x="159" y="129"/>
                  </a:cubicBezTo>
                  <a:cubicBezTo>
                    <a:pt x="159" y="133"/>
                    <a:pt x="157" y="133"/>
                    <a:pt x="154" y="134"/>
                  </a:cubicBezTo>
                  <a:cubicBezTo>
                    <a:pt x="137" y="140"/>
                    <a:pt x="120" y="145"/>
                    <a:pt x="102" y="150"/>
                  </a:cubicBezTo>
                  <a:cubicBezTo>
                    <a:pt x="79" y="157"/>
                    <a:pt x="55" y="165"/>
                    <a:pt x="32" y="172"/>
                  </a:cubicBezTo>
                  <a:cubicBezTo>
                    <a:pt x="21" y="175"/>
                    <a:pt x="11" y="179"/>
                    <a:pt x="0" y="182"/>
                  </a:cubicBezTo>
                  <a:cubicBezTo>
                    <a:pt x="2" y="185"/>
                    <a:pt x="3" y="188"/>
                    <a:pt x="3" y="191"/>
                  </a:cubicBezTo>
                  <a:cubicBezTo>
                    <a:pt x="54" y="175"/>
                    <a:pt x="106" y="159"/>
                    <a:pt x="158" y="143"/>
                  </a:cubicBezTo>
                  <a:cubicBezTo>
                    <a:pt x="156" y="160"/>
                    <a:pt x="155" y="177"/>
                    <a:pt x="153" y="1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5" name="Freeform 433"/>
            <p:cNvSpPr/>
            <p:nvPr/>
          </p:nvSpPr>
          <p:spPr bwMode="auto">
            <a:xfrm>
              <a:off x="7262741" y="2681505"/>
              <a:ext cx="597859" cy="467889"/>
            </a:xfrm>
            <a:custGeom>
              <a:avLst/>
              <a:gdLst>
                <a:gd name="T0" fmla="*/ 53 w 149"/>
                <a:gd name="T1" fmla="*/ 80 h 117"/>
                <a:gd name="T2" fmla="*/ 147 w 149"/>
                <a:gd name="T3" fmla="*/ 8 h 117"/>
                <a:gd name="T4" fmla="*/ 149 w 149"/>
                <a:gd name="T5" fmla="*/ 8 h 117"/>
                <a:gd name="T6" fmla="*/ 143 w 149"/>
                <a:gd name="T7" fmla="*/ 0 h 117"/>
                <a:gd name="T8" fmla="*/ 0 w 149"/>
                <a:gd name="T9" fmla="*/ 109 h 117"/>
                <a:gd name="T10" fmla="*/ 6 w 149"/>
                <a:gd name="T11" fmla="*/ 117 h 117"/>
                <a:gd name="T12" fmla="*/ 6 w 149"/>
                <a:gd name="T13" fmla="*/ 116 h 117"/>
                <a:gd name="T14" fmla="*/ 53 w 149"/>
                <a:gd name="T15" fmla="*/ 8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17" extrusionOk="0">
                  <a:moveTo>
                    <a:pt x="53" y="80"/>
                  </a:moveTo>
                  <a:cubicBezTo>
                    <a:pt x="85" y="56"/>
                    <a:pt x="116" y="32"/>
                    <a:pt x="147" y="8"/>
                  </a:cubicBezTo>
                  <a:cubicBezTo>
                    <a:pt x="148" y="8"/>
                    <a:pt x="148" y="8"/>
                    <a:pt x="149" y="8"/>
                  </a:cubicBezTo>
                  <a:cubicBezTo>
                    <a:pt x="146" y="5"/>
                    <a:pt x="144" y="3"/>
                    <a:pt x="143" y="0"/>
                  </a:cubicBezTo>
                  <a:cubicBezTo>
                    <a:pt x="95" y="36"/>
                    <a:pt x="48" y="73"/>
                    <a:pt x="0" y="109"/>
                  </a:cubicBezTo>
                  <a:cubicBezTo>
                    <a:pt x="3" y="111"/>
                    <a:pt x="5" y="114"/>
                    <a:pt x="6" y="117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22" y="104"/>
                    <a:pt x="38" y="92"/>
                    <a:pt x="5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6" name="Freeform 434"/>
            <p:cNvSpPr/>
            <p:nvPr/>
          </p:nvSpPr>
          <p:spPr bwMode="auto">
            <a:xfrm>
              <a:off x="8922348" y="3351346"/>
              <a:ext cx="147965" cy="375911"/>
            </a:xfrm>
            <a:custGeom>
              <a:avLst/>
              <a:gdLst>
                <a:gd name="T0" fmla="*/ 1 w 37"/>
                <a:gd name="T1" fmla="*/ 4 h 94"/>
                <a:gd name="T2" fmla="*/ 17 w 37"/>
                <a:gd name="T3" fmla="*/ 58 h 94"/>
                <a:gd name="T4" fmla="*/ 27 w 37"/>
                <a:gd name="T5" fmla="*/ 94 h 94"/>
                <a:gd name="T6" fmla="*/ 37 w 37"/>
                <a:gd name="T7" fmla="*/ 91 h 94"/>
                <a:gd name="T8" fmla="*/ 37 w 37"/>
                <a:gd name="T9" fmla="*/ 91 h 94"/>
                <a:gd name="T10" fmla="*/ 19 w 37"/>
                <a:gd name="T11" fmla="*/ 33 h 94"/>
                <a:gd name="T12" fmla="*/ 10 w 37"/>
                <a:gd name="T13" fmla="*/ 2 h 94"/>
                <a:gd name="T14" fmla="*/ 10 w 37"/>
                <a:gd name="T15" fmla="*/ 0 h 94"/>
                <a:gd name="T16" fmla="*/ 0 w 37"/>
                <a:gd name="T17" fmla="*/ 3 h 94"/>
                <a:gd name="T18" fmla="*/ 1 w 37"/>
                <a:gd name="T19" fmla="*/ 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94" extrusionOk="0">
                  <a:moveTo>
                    <a:pt x="1" y="4"/>
                  </a:moveTo>
                  <a:cubicBezTo>
                    <a:pt x="6" y="22"/>
                    <a:pt x="11" y="40"/>
                    <a:pt x="17" y="58"/>
                  </a:cubicBezTo>
                  <a:cubicBezTo>
                    <a:pt x="20" y="71"/>
                    <a:pt x="24" y="83"/>
                    <a:pt x="27" y="94"/>
                  </a:cubicBezTo>
                  <a:cubicBezTo>
                    <a:pt x="30" y="92"/>
                    <a:pt x="34" y="92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1" y="72"/>
                    <a:pt x="25" y="52"/>
                    <a:pt x="19" y="33"/>
                  </a:cubicBezTo>
                  <a:cubicBezTo>
                    <a:pt x="16" y="22"/>
                    <a:pt x="13" y="12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7" name="Freeform 435"/>
            <p:cNvSpPr/>
            <p:nvPr/>
          </p:nvSpPr>
          <p:spPr bwMode="auto">
            <a:xfrm>
              <a:off x="9002329" y="2809475"/>
              <a:ext cx="409904" cy="335921"/>
            </a:xfrm>
            <a:custGeom>
              <a:avLst/>
              <a:gdLst>
                <a:gd name="T0" fmla="*/ 92 w 102"/>
                <a:gd name="T1" fmla="*/ 3 h 84"/>
                <a:gd name="T2" fmla="*/ 0 w 102"/>
                <a:gd name="T3" fmla="*/ 76 h 84"/>
                <a:gd name="T4" fmla="*/ 0 w 102"/>
                <a:gd name="T5" fmla="*/ 76 h 84"/>
                <a:gd name="T6" fmla="*/ 6 w 102"/>
                <a:gd name="T7" fmla="*/ 84 h 84"/>
                <a:gd name="T8" fmla="*/ 29 w 102"/>
                <a:gd name="T9" fmla="*/ 65 h 84"/>
                <a:gd name="T10" fmla="*/ 99 w 102"/>
                <a:gd name="T11" fmla="*/ 9 h 84"/>
                <a:gd name="T12" fmla="*/ 102 w 102"/>
                <a:gd name="T13" fmla="*/ 8 h 84"/>
                <a:gd name="T14" fmla="*/ 95 w 102"/>
                <a:gd name="T15" fmla="*/ 0 h 84"/>
                <a:gd name="T16" fmla="*/ 92 w 102"/>
                <a:gd name="T17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84" extrusionOk="0">
                  <a:moveTo>
                    <a:pt x="92" y="3"/>
                  </a:moveTo>
                  <a:cubicBezTo>
                    <a:pt x="62" y="27"/>
                    <a:pt x="31" y="51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4" y="81"/>
                    <a:pt x="6" y="84"/>
                  </a:cubicBezTo>
                  <a:cubicBezTo>
                    <a:pt x="14" y="78"/>
                    <a:pt x="21" y="71"/>
                    <a:pt x="29" y="65"/>
                  </a:cubicBezTo>
                  <a:cubicBezTo>
                    <a:pt x="53" y="46"/>
                    <a:pt x="76" y="28"/>
                    <a:pt x="99" y="9"/>
                  </a:cubicBezTo>
                  <a:cubicBezTo>
                    <a:pt x="100" y="8"/>
                    <a:pt x="101" y="8"/>
                    <a:pt x="102" y="8"/>
                  </a:cubicBezTo>
                  <a:cubicBezTo>
                    <a:pt x="99" y="5"/>
                    <a:pt x="97" y="3"/>
                    <a:pt x="95" y="0"/>
                  </a:cubicBezTo>
                  <a:cubicBezTo>
                    <a:pt x="95" y="1"/>
                    <a:pt x="94" y="2"/>
                    <a:pt x="9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8" name="Freeform 436"/>
            <p:cNvSpPr/>
            <p:nvPr/>
          </p:nvSpPr>
          <p:spPr bwMode="auto">
            <a:xfrm>
              <a:off x="10254033" y="3069414"/>
              <a:ext cx="579863" cy="477888"/>
            </a:xfrm>
            <a:custGeom>
              <a:avLst/>
              <a:gdLst>
                <a:gd name="T0" fmla="*/ 78 w 145"/>
                <a:gd name="T1" fmla="*/ 49 h 119"/>
                <a:gd name="T2" fmla="*/ 1 w 145"/>
                <a:gd name="T3" fmla="*/ 111 h 119"/>
                <a:gd name="T4" fmla="*/ 0 w 145"/>
                <a:gd name="T5" fmla="*/ 112 h 119"/>
                <a:gd name="T6" fmla="*/ 6 w 145"/>
                <a:gd name="T7" fmla="*/ 119 h 119"/>
                <a:gd name="T8" fmla="*/ 10 w 145"/>
                <a:gd name="T9" fmla="*/ 116 h 119"/>
                <a:gd name="T10" fmla="*/ 144 w 145"/>
                <a:gd name="T11" fmla="*/ 8 h 119"/>
                <a:gd name="T12" fmla="*/ 145 w 145"/>
                <a:gd name="T13" fmla="*/ 7 h 119"/>
                <a:gd name="T14" fmla="*/ 139 w 145"/>
                <a:gd name="T15" fmla="*/ 0 h 119"/>
                <a:gd name="T16" fmla="*/ 139 w 145"/>
                <a:gd name="T17" fmla="*/ 0 h 119"/>
                <a:gd name="T18" fmla="*/ 78 w 145"/>
                <a:gd name="T19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119" extrusionOk="0">
                  <a:moveTo>
                    <a:pt x="78" y="49"/>
                  </a:moveTo>
                  <a:cubicBezTo>
                    <a:pt x="53" y="70"/>
                    <a:pt x="27" y="90"/>
                    <a:pt x="1" y="111"/>
                  </a:cubicBezTo>
                  <a:cubicBezTo>
                    <a:pt x="1" y="111"/>
                    <a:pt x="0" y="111"/>
                    <a:pt x="0" y="112"/>
                  </a:cubicBezTo>
                  <a:cubicBezTo>
                    <a:pt x="2" y="114"/>
                    <a:pt x="4" y="116"/>
                    <a:pt x="6" y="119"/>
                  </a:cubicBezTo>
                  <a:cubicBezTo>
                    <a:pt x="7" y="118"/>
                    <a:pt x="8" y="117"/>
                    <a:pt x="10" y="116"/>
                  </a:cubicBezTo>
                  <a:cubicBezTo>
                    <a:pt x="55" y="80"/>
                    <a:pt x="100" y="44"/>
                    <a:pt x="144" y="8"/>
                  </a:cubicBezTo>
                  <a:cubicBezTo>
                    <a:pt x="145" y="8"/>
                    <a:pt x="145" y="8"/>
                    <a:pt x="145" y="7"/>
                  </a:cubicBezTo>
                  <a:cubicBezTo>
                    <a:pt x="143" y="5"/>
                    <a:pt x="141" y="3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19" y="16"/>
                    <a:pt x="99" y="33"/>
                    <a:pt x="78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69" name="Freeform 437"/>
            <p:cNvSpPr/>
            <p:nvPr/>
          </p:nvSpPr>
          <p:spPr bwMode="auto">
            <a:xfrm>
              <a:off x="8184522" y="3555299"/>
              <a:ext cx="773818" cy="275935"/>
            </a:xfrm>
            <a:custGeom>
              <a:avLst/>
              <a:gdLst>
                <a:gd name="T0" fmla="*/ 85 w 193"/>
                <a:gd name="T1" fmla="*/ 26 h 69"/>
                <a:gd name="T2" fmla="*/ 37 w 193"/>
                <a:gd name="T3" fmla="*/ 10 h 69"/>
                <a:gd name="T4" fmla="*/ 4 w 193"/>
                <a:gd name="T5" fmla="*/ 0 h 69"/>
                <a:gd name="T6" fmla="*/ 3 w 193"/>
                <a:gd name="T7" fmla="*/ 0 h 69"/>
                <a:gd name="T8" fmla="*/ 0 w 193"/>
                <a:gd name="T9" fmla="*/ 9 h 69"/>
                <a:gd name="T10" fmla="*/ 1 w 193"/>
                <a:gd name="T11" fmla="*/ 9 h 69"/>
                <a:gd name="T12" fmla="*/ 51 w 193"/>
                <a:gd name="T13" fmla="*/ 25 h 69"/>
                <a:gd name="T14" fmla="*/ 110 w 193"/>
                <a:gd name="T15" fmla="*/ 43 h 69"/>
                <a:gd name="T16" fmla="*/ 168 w 193"/>
                <a:gd name="T17" fmla="*/ 62 h 69"/>
                <a:gd name="T18" fmla="*/ 190 w 193"/>
                <a:gd name="T19" fmla="*/ 69 h 69"/>
                <a:gd name="T20" fmla="*/ 190 w 193"/>
                <a:gd name="T21" fmla="*/ 69 h 69"/>
                <a:gd name="T22" fmla="*/ 193 w 193"/>
                <a:gd name="T23" fmla="*/ 60 h 69"/>
                <a:gd name="T24" fmla="*/ 146 w 193"/>
                <a:gd name="T25" fmla="*/ 45 h 69"/>
                <a:gd name="T26" fmla="*/ 85 w 193"/>
                <a:gd name="T27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69" extrusionOk="0">
                  <a:moveTo>
                    <a:pt x="85" y="26"/>
                  </a:moveTo>
                  <a:cubicBezTo>
                    <a:pt x="69" y="21"/>
                    <a:pt x="53" y="16"/>
                    <a:pt x="37" y="10"/>
                  </a:cubicBezTo>
                  <a:cubicBezTo>
                    <a:pt x="26" y="7"/>
                    <a:pt x="15" y="3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3"/>
                    <a:pt x="2" y="6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8" y="14"/>
                    <a:pt x="34" y="20"/>
                    <a:pt x="51" y="25"/>
                  </a:cubicBezTo>
                  <a:cubicBezTo>
                    <a:pt x="70" y="31"/>
                    <a:pt x="90" y="37"/>
                    <a:pt x="110" y="43"/>
                  </a:cubicBezTo>
                  <a:cubicBezTo>
                    <a:pt x="130" y="50"/>
                    <a:pt x="149" y="56"/>
                    <a:pt x="168" y="62"/>
                  </a:cubicBezTo>
                  <a:cubicBezTo>
                    <a:pt x="176" y="64"/>
                    <a:pt x="183" y="67"/>
                    <a:pt x="190" y="69"/>
                  </a:cubicBezTo>
                  <a:cubicBezTo>
                    <a:pt x="190" y="69"/>
                    <a:pt x="190" y="69"/>
                    <a:pt x="190" y="69"/>
                  </a:cubicBezTo>
                  <a:cubicBezTo>
                    <a:pt x="191" y="66"/>
                    <a:pt x="192" y="63"/>
                    <a:pt x="193" y="60"/>
                  </a:cubicBezTo>
                  <a:cubicBezTo>
                    <a:pt x="177" y="55"/>
                    <a:pt x="162" y="50"/>
                    <a:pt x="146" y="45"/>
                  </a:cubicBezTo>
                  <a:cubicBezTo>
                    <a:pt x="125" y="38"/>
                    <a:pt x="105" y="32"/>
                    <a:pt x="85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0" name="Freeform 438"/>
            <p:cNvSpPr/>
            <p:nvPr/>
          </p:nvSpPr>
          <p:spPr bwMode="auto">
            <a:xfrm>
              <a:off x="7382712" y="1793715"/>
              <a:ext cx="1091742" cy="341920"/>
            </a:xfrm>
            <a:custGeom>
              <a:avLst/>
              <a:gdLst>
                <a:gd name="T0" fmla="*/ 76 w 272"/>
                <a:gd name="T1" fmla="*/ 65 h 85"/>
                <a:gd name="T2" fmla="*/ 143 w 272"/>
                <a:gd name="T3" fmla="*/ 46 h 85"/>
                <a:gd name="T4" fmla="*/ 219 w 272"/>
                <a:gd name="T5" fmla="*/ 24 h 85"/>
                <a:gd name="T6" fmla="*/ 265 w 272"/>
                <a:gd name="T7" fmla="*/ 11 h 85"/>
                <a:gd name="T8" fmla="*/ 271 w 272"/>
                <a:gd name="T9" fmla="*/ 9 h 85"/>
                <a:gd name="T10" fmla="*/ 272 w 272"/>
                <a:gd name="T11" fmla="*/ 9 h 85"/>
                <a:gd name="T12" fmla="*/ 270 w 272"/>
                <a:gd name="T13" fmla="*/ 0 h 85"/>
                <a:gd name="T14" fmla="*/ 269 w 272"/>
                <a:gd name="T15" fmla="*/ 0 h 85"/>
                <a:gd name="T16" fmla="*/ 246 w 272"/>
                <a:gd name="T17" fmla="*/ 7 h 85"/>
                <a:gd name="T18" fmla="*/ 188 w 272"/>
                <a:gd name="T19" fmla="*/ 23 h 85"/>
                <a:gd name="T20" fmla="*/ 145 w 272"/>
                <a:gd name="T21" fmla="*/ 36 h 85"/>
                <a:gd name="T22" fmla="*/ 88 w 272"/>
                <a:gd name="T23" fmla="*/ 52 h 85"/>
                <a:gd name="T24" fmla="*/ 0 w 272"/>
                <a:gd name="T25" fmla="*/ 74 h 85"/>
                <a:gd name="T26" fmla="*/ 4 w 272"/>
                <a:gd name="T27" fmla="*/ 85 h 85"/>
                <a:gd name="T28" fmla="*/ 76 w 272"/>
                <a:gd name="T29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85" extrusionOk="0">
                  <a:moveTo>
                    <a:pt x="76" y="65"/>
                  </a:moveTo>
                  <a:cubicBezTo>
                    <a:pt x="98" y="58"/>
                    <a:pt x="121" y="52"/>
                    <a:pt x="143" y="46"/>
                  </a:cubicBezTo>
                  <a:cubicBezTo>
                    <a:pt x="168" y="39"/>
                    <a:pt x="194" y="31"/>
                    <a:pt x="219" y="24"/>
                  </a:cubicBezTo>
                  <a:cubicBezTo>
                    <a:pt x="234" y="20"/>
                    <a:pt x="250" y="15"/>
                    <a:pt x="265" y="11"/>
                  </a:cubicBezTo>
                  <a:cubicBezTo>
                    <a:pt x="267" y="10"/>
                    <a:pt x="269" y="10"/>
                    <a:pt x="271" y="9"/>
                  </a:cubicBezTo>
                  <a:cubicBezTo>
                    <a:pt x="271" y="9"/>
                    <a:pt x="272" y="9"/>
                    <a:pt x="272" y="9"/>
                  </a:cubicBezTo>
                  <a:cubicBezTo>
                    <a:pt x="271" y="6"/>
                    <a:pt x="270" y="3"/>
                    <a:pt x="270" y="0"/>
                  </a:cubicBezTo>
                  <a:cubicBezTo>
                    <a:pt x="270" y="0"/>
                    <a:pt x="270" y="0"/>
                    <a:pt x="269" y="0"/>
                  </a:cubicBezTo>
                  <a:cubicBezTo>
                    <a:pt x="261" y="2"/>
                    <a:pt x="254" y="4"/>
                    <a:pt x="246" y="7"/>
                  </a:cubicBezTo>
                  <a:cubicBezTo>
                    <a:pt x="226" y="12"/>
                    <a:pt x="207" y="18"/>
                    <a:pt x="188" y="23"/>
                  </a:cubicBezTo>
                  <a:cubicBezTo>
                    <a:pt x="174" y="27"/>
                    <a:pt x="159" y="31"/>
                    <a:pt x="145" y="36"/>
                  </a:cubicBezTo>
                  <a:cubicBezTo>
                    <a:pt x="126" y="41"/>
                    <a:pt x="107" y="46"/>
                    <a:pt x="88" y="52"/>
                  </a:cubicBezTo>
                  <a:cubicBezTo>
                    <a:pt x="75" y="55"/>
                    <a:pt x="14" y="73"/>
                    <a:pt x="0" y="74"/>
                  </a:cubicBezTo>
                  <a:cubicBezTo>
                    <a:pt x="2" y="78"/>
                    <a:pt x="3" y="81"/>
                    <a:pt x="4" y="85"/>
                  </a:cubicBezTo>
                  <a:cubicBezTo>
                    <a:pt x="18" y="80"/>
                    <a:pt x="61" y="69"/>
                    <a:pt x="76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1" name="Freeform 439"/>
            <p:cNvSpPr/>
            <p:nvPr/>
          </p:nvSpPr>
          <p:spPr bwMode="auto">
            <a:xfrm>
              <a:off x="6830843" y="3339350"/>
              <a:ext cx="295930" cy="631851"/>
            </a:xfrm>
            <a:custGeom>
              <a:avLst/>
              <a:gdLst>
                <a:gd name="T0" fmla="*/ 39 w 74"/>
                <a:gd name="T1" fmla="*/ 87 h 158"/>
                <a:gd name="T2" fmla="*/ 66 w 74"/>
                <a:gd name="T3" fmla="*/ 22 h 158"/>
                <a:gd name="T4" fmla="*/ 73 w 74"/>
                <a:gd name="T5" fmla="*/ 5 h 158"/>
                <a:gd name="T6" fmla="*/ 74 w 74"/>
                <a:gd name="T7" fmla="*/ 4 h 158"/>
                <a:gd name="T8" fmla="*/ 64 w 74"/>
                <a:gd name="T9" fmla="*/ 0 h 158"/>
                <a:gd name="T10" fmla="*/ 64 w 74"/>
                <a:gd name="T11" fmla="*/ 1 h 158"/>
                <a:gd name="T12" fmla="*/ 36 w 74"/>
                <a:gd name="T13" fmla="*/ 67 h 158"/>
                <a:gd name="T14" fmla="*/ 17 w 74"/>
                <a:gd name="T15" fmla="*/ 113 h 158"/>
                <a:gd name="T16" fmla="*/ 0 w 74"/>
                <a:gd name="T17" fmla="*/ 154 h 158"/>
                <a:gd name="T18" fmla="*/ 9 w 74"/>
                <a:gd name="T19" fmla="*/ 158 h 158"/>
                <a:gd name="T20" fmla="*/ 12 w 74"/>
                <a:gd name="T21" fmla="*/ 150 h 158"/>
                <a:gd name="T22" fmla="*/ 39 w 74"/>
                <a:gd name="T23" fmla="*/ 8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158" extrusionOk="0">
                  <a:moveTo>
                    <a:pt x="39" y="87"/>
                  </a:moveTo>
                  <a:cubicBezTo>
                    <a:pt x="48" y="65"/>
                    <a:pt x="57" y="43"/>
                    <a:pt x="66" y="22"/>
                  </a:cubicBezTo>
                  <a:cubicBezTo>
                    <a:pt x="69" y="16"/>
                    <a:pt x="71" y="11"/>
                    <a:pt x="73" y="5"/>
                  </a:cubicBezTo>
                  <a:cubicBezTo>
                    <a:pt x="73" y="5"/>
                    <a:pt x="73" y="5"/>
                    <a:pt x="74" y="4"/>
                  </a:cubicBezTo>
                  <a:cubicBezTo>
                    <a:pt x="70" y="3"/>
                    <a:pt x="67" y="2"/>
                    <a:pt x="64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5" y="23"/>
                    <a:pt x="45" y="45"/>
                    <a:pt x="36" y="67"/>
                  </a:cubicBezTo>
                  <a:cubicBezTo>
                    <a:pt x="30" y="82"/>
                    <a:pt x="24" y="98"/>
                    <a:pt x="17" y="113"/>
                  </a:cubicBezTo>
                  <a:cubicBezTo>
                    <a:pt x="12" y="127"/>
                    <a:pt x="6" y="141"/>
                    <a:pt x="0" y="154"/>
                  </a:cubicBezTo>
                  <a:cubicBezTo>
                    <a:pt x="3" y="155"/>
                    <a:pt x="6" y="156"/>
                    <a:pt x="9" y="158"/>
                  </a:cubicBezTo>
                  <a:cubicBezTo>
                    <a:pt x="9" y="155"/>
                    <a:pt x="10" y="153"/>
                    <a:pt x="12" y="150"/>
                  </a:cubicBezTo>
                  <a:cubicBezTo>
                    <a:pt x="21" y="129"/>
                    <a:pt x="30" y="108"/>
                    <a:pt x="39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2" name="Freeform 440"/>
            <p:cNvSpPr>
              <a:spLocks noEditPoints="1"/>
            </p:cNvSpPr>
            <p:nvPr/>
          </p:nvSpPr>
          <p:spPr bwMode="auto">
            <a:xfrm>
              <a:off x="7298732" y="1861699"/>
              <a:ext cx="3011288" cy="1585626"/>
            </a:xfrm>
            <a:custGeom>
              <a:avLst/>
              <a:gdLst>
                <a:gd name="T0" fmla="*/ 191 w 751"/>
                <a:gd name="T1" fmla="*/ 160 h 395"/>
                <a:gd name="T2" fmla="*/ 333 w 751"/>
                <a:gd name="T3" fmla="*/ 94 h 395"/>
                <a:gd name="T4" fmla="*/ 436 w 751"/>
                <a:gd name="T5" fmla="*/ 102 h 395"/>
                <a:gd name="T6" fmla="*/ 337 w 751"/>
                <a:gd name="T7" fmla="*/ 257 h 395"/>
                <a:gd name="T8" fmla="*/ 212 w 751"/>
                <a:gd name="T9" fmla="*/ 210 h 395"/>
                <a:gd name="T10" fmla="*/ 193 w 751"/>
                <a:gd name="T11" fmla="*/ 209 h 395"/>
                <a:gd name="T12" fmla="*/ 282 w 751"/>
                <a:gd name="T13" fmla="*/ 267 h 395"/>
                <a:gd name="T14" fmla="*/ 174 w 751"/>
                <a:gd name="T15" fmla="*/ 222 h 395"/>
                <a:gd name="T16" fmla="*/ 165 w 751"/>
                <a:gd name="T17" fmla="*/ 224 h 395"/>
                <a:gd name="T18" fmla="*/ 167 w 751"/>
                <a:gd name="T19" fmla="*/ 292 h 395"/>
                <a:gd name="T20" fmla="*/ 0 w 751"/>
                <a:gd name="T21" fmla="*/ 326 h 395"/>
                <a:gd name="T22" fmla="*/ 69 w 751"/>
                <a:gd name="T23" fmla="*/ 322 h 395"/>
                <a:gd name="T24" fmla="*/ 173 w 751"/>
                <a:gd name="T25" fmla="*/ 301 h 395"/>
                <a:gd name="T26" fmla="*/ 181 w 751"/>
                <a:gd name="T27" fmla="*/ 381 h 395"/>
                <a:gd name="T28" fmla="*/ 190 w 751"/>
                <a:gd name="T29" fmla="*/ 379 h 395"/>
                <a:gd name="T30" fmla="*/ 183 w 751"/>
                <a:gd name="T31" fmla="*/ 299 h 395"/>
                <a:gd name="T32" fmla="*/ 296 w 751"/>
                <a:gd name="T33" fmla="*/ 277 h 395"/>
                <a:gd name="T34" fmla="*/ 213 w 751"/>
                <a:gd name="T35" fmla="*/ 386 h 395"/>
                <a:gd name="T36" fmla="*/ 219 w 751"/>
                <a:gd name="T37" fmla="*/ 393 h 395"/>
                <a:gd name="T38" fmla="*/ 368 w 751"/>
                <a:gd name="T39" fmla="*/ 323 h 395"/>
                <a:gd name="T40" fmla="*/ 328 w 751"/>
                <a:gd name="T41" fmla="*/ 286 h 395"/>
                <a:gd name="T42" fmla="*/ 420 w 751"/>
                <a:gd name="T43" fmla="*/ 250 h 395"/>
                <a:gd name="T44" fmla="*/ 515 w 751"/>
                <a:gd name="T45" fmla="*/ 221 h 395"/>
                <a:gd name="T46" fmla="*/ 523 w 751"/>
                <a:gd name="T47" fmla="*/ 196 h 395"/>
                <a:gd name="T48" fmla="*/ 483 w 751"/>
                <a:gd name="T49" fmla="*/ 134 h 395"/>
                <a:gd name="T50" fmla="*/ 577 w 751"/>
                <a:gd name="T51" fmla="*/ 106 h 395"/>
                <a:gd name="T52" fmla="*/ 565 w 751"/>
                <a:gd name="T53" fmla="*/ 184 h 395"/>
                <a:gd name="T54" fmla="*/ 586 w 751"/>
                <a:gd name="T55" fmla="*/ 109 h 395"/>
                <a:gd name="T56" fmla="*/ 750 w 751"/>
                <a:gd name="T57" fmla="*/ 114 h 395"/>
                <a:gd name="T58" fmla="*/ 751 w 751"/>
                <a:gd name="T59" fmla="*/ 104 h 395"/>
                <a:gd name="T60" fmla="*/ 594 w 751"/>
                <a:gd name="T61" fmla="*/ 97 h 395"/>
                <a:gd name="T62" fmla="*/ 606 w 751"/>
                <a:gd name="T63" fmla="*/ 40 h 395"/>
                <a:gd name="T64" fmla="*/ 597 w 751"/>
                <a:gd name="T65" fmla="*/ 37 h 395"/>
                <a:gd name="T66" fmla="*/ 525 w 751"/>
                <a:gd name="T67" fmla="*/ 93 h 395"/>
                <a:gd name="T68" fmla="*/ 584 w 751"/>
                <a:gd name="T69" fmla="*/ 22 h 395"/>
                <a:gd name="T70" fmla="*/ 446 w 751"/>
                <a:gd name="T71" fmla="*/ 90 h 395"/>
                <a:gd name="T72" fmla="*/ 348 w 751"/>
                <a:gd name="T73" fmla="*/ 7 h 395"/>
                <a:gd name="T74" fmla="*/ 267 w 751"/>
                <a:gd name="T75" fmla="*/ 62 h 395"/>
                <a:gd name="T76" fmla="*/ 301 w 751"/>
                <a:gd name="T77" fmla="*/ 3 h 395"/>
                <a:gd name="T78" fmla="*/ 237 w 751"/>
                <a:gd name="T79" fmla="*/ 80 h 395"/>
                <a:gd name="T80" fmla="*/ 37 w 751"/>
                <a:gd name="T81" fmla="*/ 71 h 395"/>
                <a:gd name="T82" fmla="*/ 25 w 751"/>
                <a:gd name="T83" fmla="*/ 75 h 395"/>
                <a:gd name="T84" fmla="*/ 183 w 751"/>
                <a:gd name="T85" fmla="*/ 156 h 395"/>
                <a:gd name="T86" fmla="*/ 332 w 751"/>
                <a:gd name="T87" fmla="*/ 268 h 395"/>
                <a:gd name="T88" fmla="*/ 500 w 751"/>
                <a:gd name="T89" fmla="*/ 102 h 395"/>
                <a:gd name="T90" fmla="*/ 448 w 751"/>
                <a:gd name="T91" fmla="*/ 1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1" h="395" extrusionOk="0">
                  <a:moveTo>
                    <a:pt x="183" y="156"/>
                  </a:moveTo>
                  <a:cubicBezTo>
                    <a:pt x="186" y="157"/>
                    <a:pt x="188" y="159"/>
                    <a:pt x="191" y="161"/>
                  </a:cubicBezTo>
                  <a:cubicBezTo>
                    <a:pt x="191" y="161"/>
                    <a:pt x="191" y="160"/>
                    <a:pt x="191" y="160"/>
                  </a:cubicBezTo>
                  <a:cubicBezTo>
                    <a:pt x="209" y="137"/>
                    <a:pt x="226" y="115"/>
                    <a:pt x="244" y="93"/>
                  </a:cubicBezTo>
                  <a:cubicBezTo>
                    <a:pt x="244" y="91"/>
                    <a:pt x="247" y="91"/>
                    <a:pt x="248" y="91"/>
                  </a:cubicBezTo>
                  <a:cubicBezTo>
                    <a:pt x="276" y="92"/>
                    <a:pt x="305" y="93"/>
                    <a:pt x="333" y="94"/>
                  </a:cubicBezTo>
                  <a:cubicBezTo>
                    <a:pt x="346" y="95"/>
                    <a:pt x="360" y="96"/>
                    <a:pt x="373" y="96"/>
                  </a:cubicBezTo>
                  <a:cubicBezTo>
                    <a:pt x="392" y="97"/>
                    <a:pt x="411" y="98"/>
                    <a:pt x="430" y="99"/>
                  </a:cubicBezTo>
                  <a:cubicBezTo>
                    <a:pt x="432" y="99"/>
                    <a:pt x="434" y="100"/>
                    <a:pt x="436" y="102"/>
                  </a:cubicBezTo>
                  <a:cubicBezTo>
                    <a:pt x="446" y="113"/>
                    <a:pt x="457" y="124"/>
                    <a:pt x="468" y="136"/>
                  </a:cubicBezTo>
                  <a:cubicBezTo>
                    <a:pt x="428" y="175"/>
                    <a:pt x="388" y="214"/>
                    <a:pt x="348" y="253"/>
                  </a:cubicBezTo>
                  <a:cubicBezTo>
                    <a:pt x="345" y="256"/>
                    <a:pt x="341" y="257"/>
                    <a:pt x="337" y="257"/>
                  </a:cubicBezTo>
                  <a:cubicBezTo>
                    <a:pt x="325" y="260"/>
                    <a:pt x="313" y="262"/>
                    <a:pt x="302" y="264"/>
                  </a:cubicBezTo>
                  <a:cubicBezTo>
                    <a:pt x="299" y="265"/>
                    <a:pt x="296" y="265"/>
                    <a:pt x="293" y="263"/>
                  </a:cubicBezTo>
                  <a:cubicBezTo>
                    <a:pt x="266" y="246"/>
                    <a:pt x="239" y="228"/>
                    <a:pt x="212" y="210"/>
                  </a:cubicBezTo>
                  <a:cubicBezTo>
                    <a:pt x="208" y="208"/>
                    <a:pt x="205" y="206"/>
                    <a:pt x="202" y="203"/>
                  </a:cubicBezTo>
                  <a:cubicBezTo>
                    <a:pt x="200" y="202"/>
                    <a:pt x="199" y="202"/>
                    <a:pt x="198" y="201"/>
                  </a:cubicBezTo>
                  <a:cubicBezTo>
                    <a:pt x="197" y="204"/>
                    <a:pt x="195" y="207"/>
                    <a:pt x="193" y="209"/>
                  </a:cubicBezTo>
                  <a:cubicBezTo>
                    <a:pt x="193" y="209"/>
                    <a:pt x="193" y="209"/>
                    <a:pt x="194" y="209"/>
                  </a:cubicBezTo>
                  <a:cubicBezTo>
                    <a:pt x="214" y="223"/>
                    <a:pt x="235" y="236"/>
                    <a:pt x="256" y="250"/>
                  </a:cubicBezTo>
                  <a:cubicBezTo>
                    <a:pt x="265" y="256"/>
                    <a:pt x="273" y="262"/>
                    <a:pt x="282" y="267"/>
                  </a:cubicBezTo>
                  <a:cubicBezTo>
                    <a:pt x="282" y="268"/>
                    <a:pt x="282" y="268"/>
                    <a:pt x="282" y="269"/>
                  </a:cubicBezTo>
                  <a:cubicBezTo>
                    <a:pt x="249" y="275"/>
                    <a:pt x="215" y="282"/>
                    <a:pt x="181" y="289"/>
                  </a:cubicBezTo>
                  <a:cubicBezTo>
                    <a:pt x="179" y="266"/>
                    <a:pt x="176" y="244"/>
                    <a:pt x="174" y="222"/>
                  </a:cubicBezTo>
                  <a:cubicBezTo>
                    <a:pt x="171" y="222"/>
                    <a:pt x="168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4"/>
                    <a:pt x="165" y="224"/>
                  </a:cubicBezTo>
                  <a:cubicBezTo>
                    <a:pt x="166" y="233"/>
                    <a:pt x="167" y="242"/>
                    <a:pt x="168" y="250"/>
                  </a:cubicBezTo>
                  <a:cubicBezTo>
                    <a:pt x="169" y="263"/>
                    <a:pt x="170" y="275"/>
                    <a:pt x="171" y="287"/>
                  </a:cubicBezTo>
                  <a:cubicBezTo>
                    <a:pt x="172" y="291"/>
                    <a:pt x="170" y="292"/>
                    <a:pt x="167" y="292"/>
                  </a:cubicBezTo>
                  <a:cubicBezTo>
                    <a:pt x="154" y="295"/>
                    <a:pt x="47" y="317"/>
                    <a:pt x="30" y="320"/>
                  </a:cubicBezTo>
                  <a:cubicBezTo>
                    <a:pt x="20" y="323"/>
                    <a:pt x="10" y="325"/>
                    <a:pt x="0" y="326"/>
                  </a:cubicBezTo>
                  <a:cubicBezTo>
                    <a:pt x="0" y="327"/>
                    <a:pt x="0" y="326"/>
                    <a:pt x="0" y="326"/>
                  </a:cubicBezTo>
                  <a:cubicBezTo>
                    <a:pt x="1" y="329"/>
                    <a:pt x="1" y="333"/>
                    <a:pt x="1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24" y="331"/>
                    <a:pt x="46" y="326"/>
                    <a:pt x="69" y="322"/>
                  </a:cubicBezTo>
                  <a:cubicBezTo>
                    <a:pt x="86" y="318"/>
                    <a:pt x="104" y="315"/>
                    <a:pt x="121" y="311"/>
                  </a:cubicBezTo>
                  <a:cubicBezTo>
                    <a:pt x="137" y="308"/>
                    <a:pt x="153" y="305"/>
                    <a:pt x="169" y="301"/>
                  </a:cubicBezTo>
                  <a:cubicBezTo>
                    <a:pt x="170" y="301"/>
                    <a:pt x="171" y="301"/>
                    <a:pt x="173" y="301"/>
                  </a:cubicBezTo>
                  <a:cubicBezTo>
                    <a:pt x="173" y="308"/>
                    <a:pt x="174" y="315"/>
                    <a:pt x="175" y="321"/>
                  </a:cubicBezTo>
                  <a:cubicBezTo>
                    <a:pt x="177" y="341"/>
                    <a:pt x="179" y="361"/>
                    <a:pt x="181" y="380"/>
                  </a:cubicBezTo>
                  <a:cubicBezTo>
                    <a:pt x="181" y="381"/>
                    <a:pt x="181" y="381"/>
                    <a:pt x="181" y="381"/>
                  </a:cubicBezTo>
                  <a:cubicBezTo>
                    <a:pt x="183" y="380"/>
                    <a:pt x="186" y="380"/>
                    <a:pt x="189" y="380"/>
                  </a:cubicBezTo>
                  <a:cubicBezTo>
                    <a:pt x="190" y="380"/>
                    <a:pt x="190" y="380"/>
                    <a:pt x="191" y="380"/>
                  </a:cubicBezTo>
                  <a:cubicBezTo>
                    <a:pt x="191" y="380"/>
                    <a:pt x="190" y="380"/>
                    <a:pt x="190" y="379"/>
                  </a:cubicBezTo>
                  <a:cubicBezTo>
                    <a:pt x="189" y="365"/>
                    <a:pt x="187" y="350"/>
                    <a:pt x="186" y="336"/>
                  </a:cubicBezTo>
                  <a:cubicBezTo>
                    <a:pt x="185" y="325"/>
                    <a:pt x="184" y="313"/>
                    <a:pt x="182" y="302"/>
                  </a:cubicBezTo>
                  <a:cubicBezTo>
                    <a:pt x="182" y="301"/>
                    <a:pt x="183" y="300"/>
                    <a:pt x="183" y="299"/>
                  </a:cubicBezTo>
                  <a:cubicBezTo>
                    <a:pt x="201" y="295"/>
                    <a:pt x="220" y="291"/>
                    <a:pt x="238" y="287"/>
                  </a:cubicBezTo>
                  <a:cubicBezTo>
                    <a:pt x="256" y="283"/>
                    <a:pt x="274" y="280"/>
                    <a:pt x="293" y="276"/>
                  </a:cubicBezTo>
                  <a:cubicBezTo>
                    <a:pt x="294" y="276"/>
                    <a:pt x="295" y="276"/>
                    <a:pt x="296" y="277"/>
                  </a:cubicBezTo>
                  <a:cubicBezTo>
                    <a:pt x="302" y="280"/>
                    <a:pt x="307" y="284"/>
                    <a:pt x="313" y="288"/>
                  </a:cubicBezTo>
                  <a:cubicBezTo>
                    <a:pt x="307" y="294"/>
                    <a:pt x="301" y="300"/>
                    <a:pt x="294" y="306"/>
                  </a:cubicBezTo>
                  <a:cubicBezTo>
                    <a:pt x="267" y="333"/>
                    <a:pt x="240" y="359"/>
                    <a:pt x="213" y="386"/>
                  </a:cubicBezTo>
                  <a:cubicBezTo>
                    <a:pt x="212" y="387"/>
                    <a:pt x="211" y="387"/>
                    <a:pt x="211" y="388"/>
                  </a:cubicBezTo>
                  <a:cubicBezTo>
                    <a:pt x="213" y="390"/>
                    <a:pt x="216" y="392"/>
                    <a:pt x="218" y="395"/>
                  </a:cubicBezTo>
                  <a:cubicBezTo>
                    <a:pt x="218" y="394"/>
                    <a:pt x="218" y="394"/>
                    <a:pt x="219" y="393"/>
                  </a:cubicBezTo>
                  <a:cubicBezTo>
                    <a:pt x="252" y="361"/>
                    <a:pt x="285" y="328"/>
                    <a:pt x="318" y="296"/>
                  </a:cubicBezTo>
                  <a:cubicBezTo>
                    <a:pt x="319" y="295"/>
                    <a:pt x="320" y="294"/>
                    <a:pt x="322" y="293"/>
                  </a:cubicBezTo>
                  <a:cubicBezTo>
                    <a:pt x="337" y="303"/>
                    <a:pt x="353" y="313"/>
                    <a:pt x="368" y="323"/>
                  </a:cubicBezTo>
                  <a:cubicBezTo>
                    <a:pt x="370" y="320"/>
                    <a:pt x="371" y="318"/>
                    <a:pt x="374" y="315"/>
                  </a:cubicBezTo>
                  <a:cubicBezTo>
                    <a:pt x="373" y="315"/>
                    <a:pt x="373" y="315"/>
                    <a:pt x="373" y="315"/>
                  </a:cubicBezTo>
                  <a:cubicBezTo>
                    <a:pt x="358" y="305"/>
                    <a:pt x="344" y="296"/>
                    <a:pt x="328" y="286"/>
                  </a:cubicBezTo>
                  <a:cubicBezTo>
                    <a:pt x="334" y="280"/>
                    <a:pt x="340" y="275"/>
                    <a:pt x="345" y="269"/>
                  </a:cubicBezTo>
                  <a:cubicBezTo>
                    <a:pt x="351" y="262"/>
                    <a:pt x="359" y="263"/>
                    <a:pt x="366" y="261"/>
                  </a:cubicBezTo>
                  <a:cubicBezTo>
                    <a:pt x="384" y="257"/>
                    <a:pt x="402" y="254"/>
                    <a:pt x="420" y="250"/>
                  </a:cubicBezTo>
                  <a:cubicBezTo>
                    <a:pt x="438" y="246"/>
                    <a:pt x="455" y="243"/>
                    <a:pt x="473" y="239"/>
                  </a:cubicBezTo>
                  <a:cubicBezTo>
                    <a:pt x="488" y="236"/>
                    <a:pt x="503" y="233"/>
                    <a:pt x="517" y="230"/>
                  </a:cubicBezTo>
                  <a:cubicBezTo>
                    <a:pt x="516" y="227"/>
                    <a:pt x="516" y="224"/>
                    <a:pt x="515" y="221"/>
                  </a:cubicBezTo>
                  <a:cubicBezTo>
                    <a:pt x="466" y="231"/>
                    <a:pt x="415" y="241"/>
                    <a:pt x="363" y="252"/>
                  </a:cubicBezTo>
                  <a:cubicBezTo>
                    <a:pt x="401" y="215"/>
                    <a:pt x="437" y="179"/>
                    <a:pt x="474" y="143"/>
                  </a:cubicBezTo>
                  <a:cubicBezTo>
                    <a:pt x="491" y="161"/>
                    <a:pt x="507" y="179"/>
                    <a:pt x="523" y="196"/>
                  </a:cubicBezTo>
                  <a:cubicBezTo>
                    <a:pt x="525" y="193"/>
                    <a:pt x="527" y="191"/>
                    <a:pt x="529" y="189"/>
                  </a:cubicBezTo>
                  <a:cubicBezTo>
                    <a:pt x="514" y="172"/>
                    <a:pt x="498" y="156"/>
                    <a:pt x="483" y="139"/>
                  </a:cubicBezTo>
                  <a:cubicBezTo>
                    <a:pt x="482" y="138"/>
                    <a:pt x="482" y="135"/>
                    <a:pt x="483" y="134"/>
                  </a:cubicBezTo>
                  <a:cubicBezTo>
                    <a:pt x="493" y="124"/>
                    <a:pt x="503" y="115"/>
                    <a:pt x="513" y="105"/>
                  </a:cubicBezTo>
                  <a:cubicBezTo>
                    <a:pt x="515" y="104"/>
                    <a:pt x="516" y="103"/>
                    <a:pt x="518" y="103"/>
                  </a:cubicBezTo>
                  <a:cubicBezTo>
                    <a:pt x="537" y="104"/>
                    <a:pt x="557" y="105"/>
                    <a:pt x="577" y="106"/>
                  </a:cubicBezTo>
                  <a:cubicBezTo>
                    <a:pt x="576" y="110"/>
                    <a:pt x="575" y="114"/>
                    <a:pt x="574" y="118"/>
                  </a:cubicBezTo>
                  <a:cubicBezTo>
                    <a:pt x="568" y="139"/>
                    <a:pt x="562" y="161"/>
                    <a:pt x="556" y="182"/>
                  </a:cubicBezTo>
                  <a:cubicBezTo>
                    <a:pt x="559" y="182"/>
                    <a:pt x="562" y="183"/>
                    <a:pt x="565" y="184"/>
                  </a:cubicBezTo>
                  <a:cubicBezTo>
                    <a:pt x="567" y="179"/>
                    <a:pt x="569" y="173"/>
                    <a:pt x="570" y="168"/>
                  </a:cubicBezTo>
                  <a:cubicBezTo>
                    <a:pt x="574" y="156"/>
                    <a:pt x="577" y="144"/>
                    <a:pt x="580" y="132"/>
                  </a:cubicBezTo>
                  <a:cubicBezTo>
                    <a:pt x="582" y="124"/>
                    <a:pt x="584" y="117"/>
                    <a:pt x="586" y="109"/>
                  </a:cubicBezTo>
                  <a:cubicBezTo>
                    <a:pt x="587" y="106"/>
                    <a:pt x="589" y="106"/>
                    <a:pt x="591" y="106"/>
                  </a:cubicBezTo>
                  <a:cubicBezTo>
                    <a:pt x="619" y="108"/>
                    <a:pt x="646" y="109"/>
                    <a:pt x="673" y="110"/>
                  </a:cubicBezTo>
                  <a:cubicBezTo>
                    <a:pt x="698" y="111"/>
                    <a:pt x="724" y="112"/>
                    <a:pt x="750" y="114"/>
                  </a:cubicBezTo>
                  <a:cubicBezTo>
                    <a:pt x="750" y="114"/>
                    <a:pt x="750" y="114"/>
                    <a:pt x="751" y="114"/>
                  </a:cubicBezTo>
                  <a:cubicBezTo>
                    <a:pt x="750" y="113"/>
                    <a:pt x="750" y="112"/>
                    <a:pt x="750" y="111"/>
                  </a:cubicBezTo>
                  <a:cubicBezTo>
                    <a:pt x="750" y="108"/>
                    <a:pt x="751" y="106"/>
                    <a:pt x="751" y="104"/>
                  </a:cubicBezTo>
                  <a:cubicBezTo>
                    <a:pt x="751" y="104"/>
                    <a:pt x="751" y="104"/>
                    <a:pt x="751" y="104"/>
                  </a:cubicBezTo>
                  <a:cubicBezTo>
                    <a:pt x="722" y="103"/>
                    <a:pt x="694" y="101"/>
                    <a:pt x="666" y="100"/>
                  </a:cubicBezTo>
                  <a:cubicBezTo>
                    <a:pt x="642" y="99"/>
                    <a:pt x="618" y="98"/>
                    <a:pt x="594" y="97"/>
                  </a:cubicBezTo>
                  <a:cubicBezTo>
                    <a:pt x="593" y="97"/>
                    <a:pt x="592" y="97"/>
                    <a:pt x="590" y="96"/>
                  </a:cubicBezTo>
                  <a:cubicBezTo>
                    <a:pt x="593" y="87"/>
                    <a:pt x="596" y="77"/>
                    <a:pt x="598" y="68"/>
                  </a:cubicBezTo>
                  <a:cubicBezTo>
                    <a:pt x="601" y="58"/>
                    <a:pt x="604" y="49"/>
                    <a:pt x="606" y="40"/>
                  </a:cubicBezTo>
                  <a:cubicBezTo>
                    <a:pt x="606" y="38"/>
                    <a:pt x="607" y="37"/>
                    <a:pt x="607" y="36"/>
                  </a:cubicBezTo>
                  <a:cubicBezTo>
                    <a:pt x="604" y="36"/>
                    <a:pt x="601" y="35"/>
                    <a:pt x="598" y="34"/>
                  </a:cubicBezTo>
                  <a:cubicBezTo>
                    <a:pt x="598" y="35"/>
                    <a:pt x="598" y="36"/>
                    <a:pt x="597" y="37"/>
                  </a:cubicBezTo>
                  <a:cubicBezTo>
                    <a:pt x="594" y="48"/>
                    <a:pt x="591" y="59"/>
                    <a:pt x="588" y="71"/>
                  </a:cubicBezTo>
                  <a:cubicBezTo>
                    <a:pt x="585" y="79"/>
                    <a:pt x="583" y="88"/>
                    <a:pt x="580" y="96"/>
                  </a:cubicBezTo>
                  <a:cubicBezTo>
                    <a:pt x="562" y="95"/>
                    <a:pt x="544" y="95"/>
                    <a:pt x="525" y="93"/>
                  </a:cubicBezTo>
                  <a:cubicBezTo>
                    <a:pt x="547" y="72"/>
                    <a:pt x="569" y="50"/>
                    <a:pt x="591" y="29"/>
                  </a:cubicBezTo>
                  <a:cubicBezTo>
                    <a:pt x="588" y="27"/>
                    <a:pt x="586" y="24"/>
                    <a:pt x="584" y="22"/>
                  </a:cubicBezTo>
                  <a:cubicBezTo>
                    <a:pt x="584" y="22"/>
                    <a:pt x="584" y="22"/>
                    <a:pt x="584" y="22"/>
                  </a:cubicBezTo>
                  <a:cubicBezTo>
                    <a:pt x="562" y="44"/>
                    <a:pt x="540" y="65"/>
                    <a:pt x="519" y="87"/>
                  </a:cubicBezTo>
                  <a:cubicBezTo>
                    <a:pt x="514" y="92"/>
                    <a:pt x="509" y="93"/>
                    <a:pt x="502" y="93"/>
                  </a:cubicBezTo>
                  <a:cubicBezTo>
                    <a:pt x="483" y="91"/>
                    <a:pt x="464" y="91"/>
                    <a:pt x="446" y="90"/>
                  </a:cubicBezTo>
                  <a:cubicBezTo>
                    <a:pt x="440" y="90"/>
                    <a:pt x="436" y="88"/>
                    <a:pt x="432" y="84"/>
                  </a:cubicBezTo>
                  <a:cubicBezTo>
                    <a:pt x="406" y="56"/>
                    <a:pt x="380" y="28"/>
                    <a:pt x="354" y="0"/>
                  </a:cubicBezTo>
                  <a:cubicBezTo>
                    <a:pt x="352" y="3"/>
                    <a:pt x="350" y="5"/>
                    <a:pt x="348" y="7"/>
                  </a:cubicBezTo>
                  <a:cubicBezTo>
                    <a:pt x="373" y="34"/>
                    <a:pt x="398" y="61"/>
                    <a:pt x="424" y="89"/>
                  </a:cubicBezTo>
                  <a:cubicBezTo>
                    <a:pt x="366" y="86"/>
                    <a:pt x="310" y="84"/>
                    <a:pt x="252" y="81"/>
                  </a:cubicBezTo>
                  <a:cubicBezTo>
                    <a:pt x="258" y="74"/>
                    <a:pt x="262" y="68"/>
                    <a:pt x="267" y="62"/>
                  </a:cubicBezTo>
                  <a:cubicBezTo>
                    <a:pt x="280" y="45"/>
                    <a:pt x="293" y="28"/>
                    <a:pt x="306" y="11"/>
                  </a:cubicBezTo>
                  <a:cubicBezTo>
                    <a:pt x="307" y="10"/>
                    <a:pt x="308" y="10"/>
                    <a:pt x="308" y="9"/>
                  </a:cubicBezTo>
                  <a:cubicBezTo>
                    <a:pt x="305" y="7"/>
                    <a:pt x="303" y="5"/>
                    <a:pt x="301" y="3"/>
                  </a:cubicBezTo>
                  <a:cubicBezTo>
                    <a:pt x="300" y="4"/>
                    <a:pt x="300" y="5"/>
                    <a:pt x="299" y="6"/>
                  </a:cubicBezTo>
                  <a:cubicBezTo>
                    <a:pt x="280" y="30"/>
                    <a:pt x="262" y="54"/>
                    <a:pt x="243" y="78"/>
                  </a:cubicBezTo>
                  <a:cubicBezTo>
                    <a:pt x="242" y="79"/>
                    <a:pt x="239" y="80"/>
                    <a:pt x="237" y="80"/>
                  </a:cubicBezTo>
                  <a:cubicBezTo>
                    <a:pt x="213" y="79"/>
                    <a:pt x="188" y="78"/>
                    <a:pt x="163" y="77"/>
                  </a:cubicBezTo>
                  <a:cubicBezTo>
                    <a:pt x="136" y="76"/>
                    <a:pt x="109" y="75"/>
                    <a:pt x="82" y="73"/>
                  </a:cubicBezTo>
                  <a:cubicBezTo>
                    <a:pt x="67" y="73"/>
                    <a:pt x="52" y="72"/>
                    <a:pt x="37" y="71"/>
                  </a:cubicBezTo>
                  <a:cubicBezTo>
                    <a:pt x="35" y="71"/>
                    <a:pt x="33" y="71"/>
                    <a:pt x="32" y="71"/>
                  </a:cubicBezTo>
                  <a:cubicBezTo>
                    <a:pt x="29" y="71"/>
                    <a:pt x="27" y="71"/>
                    <a:pt x="25" y="70"/>
                  </a:cubicBezTo>
                  <a:cubicBezTo>
                    <a:pt x="25" y="72"/>
                    <a:pt x="25" y="73"/>
                    <a:pt x="25" y="75"/>
                  </a:cubicBezTo>
                  <a:cubicBezTo>
                    <a:pt x="25" y="77"/>
                    <a:pt x="25" y="79"/>
                    <a:pt x="25" y="80"/>
                  </a:cubicBezTo>
                  <a:cubicBezTo>
                    <a:pt x="94" y="83"/>
                    <a:pt x="163" y="87"/>
                    <a:pt x="234" y="90"/>
                  </a:cubicBezTo>
                  <a:cubicBezTo>
                    <a:pt x="216" y="112"/>
                    <a:pt x="200" y="134"/>
                    <a:pt x="183" y="156"/>
                  </a:cubicBezTo>
                  <a:close/>
                  <a:moveTo>
                    <a:pt x="320" y="280"/>
                  </a:moveTo>
                  <a:cubicBezTo>
                    <a:pt x="316" y="278"/>
                    <a:pt x="313" y="276"/>
                    <a:pt x="308" y="273"/>
                  </a:cubicBezTo>
                  <a:cubicBezTo>
                    <a:pt x="317" y="271"/>
                    <a:pt x="324" y="270"/>
                    <a:pt x="332" y="268"/>
                  </a:cubicBezTo>
                  <a:cubicBezTo>
                    <a:pt x="328" y="272"/>
                    <a:pt x="324" y="276"/>
                    <a:pt x="320" y="280"/>
                  </a:cubicBezTo>
                  <a:close/>
                  <a:moveTo>
                    <a:pt x="448" y="100"/>
                  </a:moveTo>
                  <a:cubicBezTo>
                    <a:pt x="466" y="100"/>
                    <a:pt x="483" y="101"/>
                    <a:pt x="500" y="102"/>
                  </a:cubicBezTo>
                  <a:cubicBezTo>
                    <a:pt x="492" y="111"/>
                    <a:pt x="483" y="120"/>
                    <a:pt x="474" y="130"/>
                  </a:cubicBezTo>
                  <a:cubicBezTo>
                    <a:pt x="465" y="120"/>
                    <a:pt x="456" y="110"/>
                    <a:pt x="447" y="100"/>
                  </a:cubicBezTo>
                  <a:cubicBezTo>
                    <a:pt x="448" y="100"/>
                    <a:pt x="448" y="100"/>
                    <a:pt x="448" y="1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3" name="Freeform 441"/>
            <p:cNvSpPr/>
            <p:nvPr/>
          </p:nvSpPr>
          <p:spPr bwMode="auto">
            <a:xfrm>
              <a:off x="6914823" y="3347348"/>
              <a:ext cx="1021759" cy="765819"/>
            </a:xfrm>
            <a:custGeom>
              <a:avLst/>
              <a:gdLst>
                <a:gd name="T0" fmla="*/ 112 w 255"/>
                <a:gd name="T1" fmla="*/ 132 h 191"/>
                <a:gd name="T2" fmla="*/ 114 w 255"/>
                <a:gd name="T3" fmla="*/ 127 h 191"/>
                <a:gd name="T4" fmla="*/ 210 w 255"/>
                <a:gd name="T5" fmla="*/ 84 h 191"/>
                <a:gd name="T6" fmla="*/ 255 w 255"/>
                <a:gd name="T7" fmla="*/ 65 h 191"/>
                <a:gd name="T8" fmla="*/ 251 w 255"/>
                <a:gd name="T9" fmla="*/ 56 h 191"/>
                <a:gd name="T10" fmla="*/ 109 w 255"/>
                <a:gd name="T11" fmla="*/ 119 h 191"/>
                <a:gd name="T12" fmla="*/ 103 w 255"/>
                <a:gd name="T13" fmla="*/ 100 h 191"/>
                <a:gd name="T14" fmla="*/ 89 w 255"/>
                <a:gd name="T15" fmla="*/ 50 h 191"/>
                <a:gd name="T16" fmla="*/ 76 w 255"/>
                <a:gd name="T17" fmla="*/ 1 h 191"/>
                <a:gd name="T18" fmla="*/ 76 w 255"/>
                <a:gd name="T19" fmla="*/ 0 h 191"/>
                <a:gd name="T20" fmla="*/ 65 w 255"/>
                <a:gd name="T21" fmla="*/ 3 h 191"/>
                <a:gd name="T22" fmla="*/ 69 w 255"/>
                <a:gd name="T23" fmla="*/ 12 h 191"/>
                <a:gd name="T24" fmla="*/ 85 w 255"/>
                <a:gd name="T25" fmla="*/ 70 h 191"/>
                <a:gd name="T26" fmla="*/ 100 w 255"/>
                <a:gd name="T27" fmla="*/ 123 h 191"/>
                <a:gd name="T28" fmla="*/ 0 w 255"/>
                <a:gd name="T29" fmla="*/ 168 h 191"/>
                <a:gd name="T30" fmla="*/ 4 w 255"/>
                <a:gd name="T31" fmla="*/ 177 h 191"/>
                <a:gd name="T32" fmla="*/ 10 w 255"/>
                <a:gd name="T33" fmla="*/ 174 h 191"/>
                <a:gd name="T34" fmla="*/ 77 w 255"/>
                <a:gd name="T35" fmla="*/ 144 h 191"/>
                <a:gd name="T36" fmla="*/ 102 w 255"/>
                <a:gd name="T37" fmla="*/ 132 h 191"/>
                <a:gd name="T38" fmla="*/ 118 w 255"/>
                <a:gd name="T39" fmla="*/ 190 h 191"/>
                <a:gd name="T40" fmla="*/ 118 w 255"/>
                <a:gd name="T41" fmla="*/ 191 h 191"/>
                <a:gd name="T42" fmla="*/ 128 w 255"/>
                <a:gd name="T43" fmla="*/ 189 h 191"/>
                <a:gd name="T44" fmla="*/ 127 w 255"/>
                <a:gd name="T45" fmla="*/ 187 h 191"/>
                <a:gd name="T46" fmla="*/ 112 w 255"/>
                <a:gd name="T47" fmla="*/ 13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5" h="191" extrusionOk="0">
                  <a:moveTo>
                    <a:pt x="112" y="132"/>
                  </a:moveTo>
                  <a:cubicBezTo>
                    <a:pt x="111" y="130"/>
                    <a:pt x="112" y="128"/>
                    <a:pt x="114" y="127"/>
                  </a:cubicBezTo>
                  <a:cubicBezTo>
                    <a:pt x="146" y="113"/>
                    <a:pt x="178" y="98"/>
                    <a:pt x="210" y="84"/>
                  </a:cubicBezTo>
                  <a:cubicBezTo>
                    <a:pt x="225" y="78"/>
                    <a:pt x="240" y="71"/>
                    <a:pt x="255" y="65"/>
                  </a:cubicBezTo>
                  <a:cubicBezTo>
                    <a:pt x="253" y="62"/>
                    <a:pt x="251" y="59"/>
                    <a:pt x="251" y="56"/>
                  </a:cubicBezTo>
                  <a:cubicBezTo>
                    <a:pt x="204" y="77"/>
                    <a:pt x="156" y="98"/>
                    <a:pt x="109" y="119"/>
                  </a:cubicBezTo>
                  <a:cubicBezTo>
                    <a:pt x="107" y="113"/>
                    <a:pt x="105" y="107"/>
                    <a:pt x="103" y="100"/>
                  </a:cubicBezTo>
                  <a:cubicBezTo>
                    <a:pt x="98" y="84"/>
                    <a:pt x="94" y="67"/>
                    <a:pt x="89" y="50"/>
                  </a:cubicBezTo>
                  <a:cubicBezTo>
                    <a:pt x="85" y="34"/>
                    <a:pt x="80" y="18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73" y="2"/>
                    <a:pt x="69" y="3"/>
                    <a:pt x="65" y="3"/>
                  </a:cubicBezTo>
                  <a:cubicBezTo>
                    <a:pt x="67" y="5"/>
                    <a:pt x="67" y="7"/>
                    <a:pt x="69" y="12"/>
                  </a:cubicBezTo>
                  <a:cubicBezTo>
                    <a:pt x="74" y="31"/>
                    <a:pt x="80" y="50"/>
                    <a:pt x="85" y="70"/>
                  </a:cubicBezTo>
                  <a:cubicBezTo>
                    <a:pt x="90" y="87"/>
                    <a:pt x="95" y="105"/>
                    <a:pt x="100" y="123"/>
                  </a:cubicBezTo>
                  <a:cubicBezTo>
                    <a:pt x="66" y="138"/>
                    <a:pt x="33" y="153"/>
                    <a:pt x="0" y="168"/>
                  </a:cubicBezTo>
                  <a:cubicBezTo>
                    <a:pt x="2" y="170"/>
                    <a:pt x="4" y="173"/>
                    <a:pt x="4" y="177"/>
                  </a:cubicBezTo>
                  <a:cubicBezTo>
                    <a:pt x="6" y="176"/>
                    <a:pt x="7" y="175"/>
                    <a:pt x="10" y="174"/>
                  </a:cubicBezTo>
                  <a:cubicBezTo>
                    <a:pt x="32" y="164"/>
                    <a:pt x="55" y="154"/>
                    <a:pt x="77" y="144"/>
                  </a:cubicBezTo>
                  <a:cubicBezTo>
                    <a:pt x="85" y="140"/>
                    <a:pt x="94" y="136"/>
                    <a:pt x="102" y="132"/>
                  </a:cubicBezTo>
                  <a:cubicBezTo>
                    <a:pt x="108" y="152"/>
                    <a:pt x="113" y="171"/>
                    <a:pt x="118" y="190"/>
                  </a:cubicBezTo>
                  <a:cubicBezTo>
                    <a:pt x="118" y="190"/>
                    <a:pt x="118" y="191"/>
                    <a:pt x="118" y="191"/>
                  </a:cubicBezTo>
                  <a:cubicBezTo>
                    <a:pt x="121" y="190"/>
                    <a:pt x="125" y="189"/>
                    <a:pt x="128" y="189"/>
                  </a:cubicBezTo>
                  <a:cubicBezTo>
                    <a:pt x="128" y="188"/>
                    <a:pt x="127" y="188"/>
                    <a:pt x="127" y="187"/>
                  </a:cubicBezTo>
                  <a:cubicBezTo>
                    <a:pt x="122" y="169"/>
                    <a:pt x="117" y="150"/>
                    <a:pt x="112" y="1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4" name="Freeform 442"/>
            <p:cNvSpPr/>
            <p:nvPr/>
          </p:nvSpPr>
          <p:spPr bwMode="auto">
            <a:xfrm>
              <a:off x="6548909" y="3093408"/>
              <a:ext cx="473889" cy="119972"/>
            </a:xfrm>
            <a:custGeom>
              <a:avLst/>
              <a:gdLst>
                <a:gd name="T0" fmla="*/ 55 w 118"/>
                <a:gd name="T1" fmla="*/ 19 h 30"/>
                <a:gd name="T2" fmla="*/ 111 w 118"/>
                <a:gd name="T3" fmla="*/ 29 h 30"/>
                <a:gd name="T4" fmla="*/ 117 w 118"/>
                <a:gd name="T5" fmla="*/ 30 h 30"/>
                <a:gd name="T6" fmla="*/ 117 w 118"/>
                <a:gd name="T7" fmla="*/ 30 h 30"/>
                <a:gd name="T8" fmla="*/ 118 w 118"/>
                <a:gd name="T9" fmla="*/ 21 h 30"/>
                <a:gd name="T10" fmla="*/ 2 w 118"/>
                <a:gd name="T11" fmla="*/ 0 h 30"/>
                <a:gd name="T12" fmla="*/ 0 w 118"/>
                <a:gd name="T13" fmla="*/ 10 h 30"/>
                <a:gd name="T14" fmla="*/ 1 w 118"/>
                <a:gd name="T15" fmla="*/ 10 h 30"/>
                <a:gd name="T16" fmla="*/ 55 w 118"/>
                <a:gd name="T17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30" extrusionOk="0">
                  <a:moveTo>
                    <a:pt x="55" y="19"/>
                  </a:moveTo>
                  <a:cubicBezTo>
                    <a:pt x="73" y="22"/>
                    <a:pt x="92" y="26"/>
                    <a:pt x="111" y="29"/>
                  </a:cubicBezTo>
                  <a:cubicBezTo>
                    <a:pt x="113" y="29"/>
                    <a:pt x="115" y="29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27"/>
                    <a:pt x="117" y="24"/>
                    <a:pt x="118" y="21"/>
                  </a:cubicBezTo>
                  <a:cubicBezTo>
                    <a:pt x="81" y="14"/>
                    <a:pt x="41" y="7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9" y="13"/>
                    <a:pt x="37" y="16"/>
                    <a:pt x="5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5" name="Freeform 443"/>
            <p:cNvSpPr/>
            <p:nvPr/>
          </p:nvSpPr>
          <p:spPr bwMode="auto">
            <a:xfrm>
              <a:off x="7684639" y="3651277"/>
              <a:ext cx="327922" cy="861796"/>
            </a:xfrm>
            <a:custGeom>
              <a:avLst/>
              <a:gdLst>
                <a:gd name="T0" fmla="*/ 41 w 82"/>
                <a:gd name="T1" fmla="*/ 122 h 215"/>
                <a:gd name="T2" fmla="*/ 56 w 82"/>
                <a:gd name="T3" fmla="*/ 78 h 215"/>
                <a:gd name="T4" fmla="*/ 78 w 82"/>
                <a:gd name="T5" fmla="*/ 15 h 215"/>
                <a:gd name="T6" fmla="*/ 81 w 82"/>
                <a:gd name="T7" fmla="*/ 7 h 215"/>
                <a:gd name="T8" fmla="*/ 82 w 82"/>
                <a:gd name="T9" fmla="*/ 4 h 215"/>
                <a:gd name="T10" fmla="*/ 74 w 82"/>
                <a:gd name="T11" fmla="*/ 0 h 215"/>
                <a:gd name="T12" fmla="*/ 54 w 82"/>
                <a:gd name="T13" fmla="*/ 57 h 215"/>
                <a:gd name="T14" fmla="*/ 3 w 82"/>
                <a:gd name="T15" fmla="*/ 202 h 215"/>
                <a:gd name="T16" fmla="*/ 0 w 82"/>
                <a:gd name="T17" fmla="*/ 211 h 215"/>
                <a:gd name="T18" fmla="*/ 0 w 82"/>
                <a:gd name="T19" fmla="*/ 211 h 215"/>
                <a:gd name="T20" fmla="*/ 9 w 82"/>
                <a:gd name="T21" fmla="*/ 215 h 215"/>
                <a:gd name="T22" fmla="*/ 18 w 82"/>
                <a:gd name="T23" fmla="*/ 186 h 215"/>
                <a:gd name="T24" fmla="*/ 41 w 82"/>
                <a:gd name="T25" fmla="*/ 12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215" extrusionOk="0">
                  <a:moveTo>
                    <a:pt x="41" y="122"/>
                  </a:moveTo>
                  <a:cubicBezTo>
                    <a:pt x="46" y="108"/>
                    <a:pt x="51" y="93"/>
                    <a:pt x="56" y="78"/>
                  </a:cubicBezTo>
                  <a:cubicBezTo>
                    <a:pt x="64" y="57"/>
                    <a:pt x="71" y="36"/>
                    <a:pt x="78" y="15"/>
                  </a:cubicBezTo>
                  <a:cubicBezTo>
                    <a:pt x="79" y="12"/>
                    <a:pt x="80" y="10"/>
                    <a:pt x="81" y="7"/>
                  </a:cubicBezTo>
                  <a:cubicBezTo>
                    <a:pt x="81" y="6"/>
                    <a:pt x="82" y="5"/>
                    <a:pt x="82" y="4"/>
                  </a:cubicBezTo>
                  <a:cubicBezTo>
                    <a:pt x="79" y="3"/>
                    <a:pt x="76" y="2"/>
                    <a:pt x="74" y="0"/>
                  </a:cubicBezTo>
                  <a:cubicBezTo>
                    <a:pt x="67" y="19"/>
                    <a:pt x="60" y="38"/>
                    <a:pt x="54" y="57"/>
                  </a:cubicBezTo>
                  <a:cubicBezTo>
                    <a:pt x="48" y="72"/>
                    <a:pt x="10" y="181"/>
                    <a:pt x="3" y="202"/>
                  </a:cubicBezTo>
                  <a:cubicBezTo>
                    <a:pt x="2" y="205"/>
                    <a:pt x="1" y="208"/>
                    <a:pt x="0" y="21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3" y="212"/>
                    <a:pt x="6" y="213"/>
                    <a:pt x="9" y="215"/>
                  </a:cubicBezTo>
                  <a:cubicBezTo>
                    <a:pt x="12" y="205"/>
                    <a:pt x="15" y="196"/>
                    <a:pt x="18" y="186"/>
                  </a:cubicBezTo>
                  <a:cubicBezTo>
                    <a:pt x="26" y="165"/>
                    <a:pt x="33" y="143"/>
                    <a:pt x="41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6" name="Freeform 444"/>
            <p:cNvSpPr/>
            <p:nvPr/>
          </p:nvSpPr>
          <p:spPr bwMode="auto">
            <a:xfrm>
              <a:off x="10517971" y="2411570"/>
              <a:ext cx="347918" cy="477888"/>
            </a:xfrm>
            <a:custGeom>
              <a:avLst/>
              <a:gdLst>
                <a:gd name="T0" fmla="*/ 80 w 87"/>
                <a:gd name="T1" fmla="*/ 119 h 119"/>
                <a:gd name="T2" fmla="*/ 87 w 87"/>
                <a:gd name="T3" fmla="*/ 113 h 119"/>
                <a:gd name="T4" fmla="*/ 86 w 87"/>
                <a:gd name="T5" fmla="*/ 112 h 119"/>
                <a:gd name="T6" fmla="*/ 8 w 87"/>
                <a:gd name="T7" fmla="*/ 1 h 119"/>
                <a:gd name="T8" fmla="*/ 8 w 87"/>
                <a:gd name="T9" fmla="*/ 0 h 119"/>
                <a:gd name="T10" fmla="*/ 0 w 87"/>
                <a:gd name="T11" fmla="*/ 5 h 119"/>
                <a:gd name="T12" fmla="*/ 80 w 87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9" extrusionOk="0">
                  <a:moveTo>
                    <a:pt x="80" y="119"/>
                  </a:moveTo>
                  <a:cubicBezTo>
                    <a:pt x="82" y="117"/>
                    <a:pt x="84" y="115"/>
                    <a:pt x="87" y="113"/>
                  </a:cubicBezTo>
                  <a:cubicBezTo>
                    <a:pt x="87" y="113"/>
                    <a:pt x="86" y="112"/>
                    <a:pt x="86" y="112"/>
                  </a:cubicBezTo>
                  <a:cubicBezTo>
                    <a:pt x="60" y="75"/>
                    <a:pt x="34" y="38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4"/>
                    <a:pt x="0" y="5"/>
                  </a:cubicBezTo>
                  <a:cubicBezTo>
                    <a:pt x="26" y="43"/>
                    <a:pt x="53" y="81"/>
                    <a:pt x="8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7" name="Freeform 445"/>
            <p:cNvSpPr/>
            <p:nvPr/>
          </p:nvSpPr>
          <p:spPr bwMode="auto">
            <a:xfrm>
              <a:off x="6930819" y="4109168"/>
              <a:ext cx="379910" cy="123971"/>
            </a:xfrm>
            <a:custGeom>
              <a:avLst/>
              <a:gdLst>
                <a:gd name="T0" fmla="*/ 95 w 95"/>
                <a:gd name="T1" fmla="*/ 21 h 31"/>
                <a:gd name="T2" fmla="*/ 56 w 95"/>
                <a:gd name="T3" fmla="*/ 12 h 31"/>
                <a:gd name="T4" fmla="*/ 2 w 95"/>
                <a:gd name="T5" fmla="*/ 0 h 31"/>
                <a:gd name="T6" fmla="*/ 0 w 95"/>
                <a:gd name="T7" fmla="*/ 9 h 31"/>
                <a:gd name="T8" fmla="*/ 93 w 95"/>
                <a:gd name="T9" fmla="*/ 31 h 31"/>
                <a:gd name="T10" fmla="*/ 95 w 95"/>
                <a:gd name="T11" fmla="*/ 21 h 31"/>
                <a:gd name="T12" fmla="*/ 95 w 95"/>
                <a:gd name="T13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1" extrusionOk="0">
                  <a:moveTo>
                    <a:pt x="95" y="21"/>
                  </a:moveTo>
                  <a:cubicBezTo>
                    <a:pt x="82" y="18"/>
                    <a:pt x="69" y="15"/>
                    <a:pt x="56" y="12"/>
                  </a:cubicBezTo>
                  <a:cubicBezTo>
                    <a:pt x="38" y="8"/>
                    <a:pt x="20" y="4"/>
                    <a:pt x="2" y="0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31" y="17"/>
                    <a:pt x="62" y="24"/>
                    <a:pt x="93" y="31"/>
                  </a:cubicBezTo>
                  <a:cubicBezTo>
                    <a:pt x="93" y="28"/>
                    <a:pt x="94" y="24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8" name="Freeform 446"/>
            <p:cNvSpPr/>
            <p:nvPr/>
          </p:nvSpPr>
          <p:spPr bwMode="auto">
            <a:xfrm>
              <a:off x="8706399" y="4763014"/>
              <a:ext cx="1001764" cy="849800"/>
            </a:xfrm>
            <a:custGeom>
              <a:avLst/>
              <a:gdLst>
                <a:gd name="T0" fmla="*/ 250 w 250"/>
                <a:gd name="T1" fmla="*/ 205 h 212"/>
                <a:gd name="T2" fmla="*/ 195 w 250"/>
                <a:gd name="T3" fmla="*/ 158 h 212"/>
                <a:gd name="T4" fmla="*/ 86 w 250"/>
                <a:gd name="T5" fmla="*/ 67 h 212"/>
                <a:gd name="T6" fmla="*/ 7 w 250"/>
                <a:gd name="T7" fmla="*/ 1 h 212"/>
                <a:gd name="T8" fmla="*/ 6 w 250"/>
                <a:gd name="T9" fmla="*/ 0 h 212"/>
                <a:gd name="T10" fmla="*/ 0 w 250"/>
                <a:gd name="T11" fmla="*/ 7 h 212"/>
                <a:gd name="T12" fmla="*/ 244 w 250"/>
                <a:gd name="T13" fmla="*/ 212 h 212"/>
                <a:gd name="T14" fmla="*/ 250 w 250"/>
                <a:gd name="T15" fmla="*/ 205 h 212"/>
                <a:gd name="T16" fmla="*/ 250 w 250"/>
                <a:gd name="T17" fmla="*/ 20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12" extrusionOk="0">
                  <a:moveTo>
                    <a:pt x="250" y="205"/>
                  </a:moveTo>
                  <a:cubicBezTo>
                    <a:pt x="232" y="189"/>
                    <a:pt x="213" y="174"/>
                    <a:pt x="195" y="158"/>
                  </a:cubicBezTo>
                  <a:cubicBezTo>
                    <a:pt x="159" y="128"/>
                    <a:pt x="122" y="98"/>
                    <a:pt x="86" y="67"/>
                  </a:cubicBezTo>
                  <a:cubicBezTo>
                    <a:pt x="60" y="45"/>
                    <a:pt x="34" y="23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4" y="2"/>
                    <a:pt x="2" y="5"/>
                    <a:pt x="0" y="7"/>
                  </a:cubicBezTo>
                  <a:cubicBezTo>
                    <a:pt x="81" y="75"/>
                    <a:pt x="163" y="144"/>
                    <a:pt x="244" y="212"/>
                  </a:cubicBezTo>
                  <a:cubicBezTo>
                    <a:pt x="246" y="209"/>
                    <a:pt x="248" y="207"/>
                    <a:pt x="250" y="205"/>
                  </a:cubicBezTo>
                  <a:cubicBezTo>
                    <a:pt x="250" y="205"/>
                    <a:pt x="250" y="205"/>
                    <a:pt x="250" y="2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79" name="Freeform 447"/>
            <p:cNvSpPr/>
            <p:nvPr/>
          </p:nvSpPr>
          <p:spPr bwMode="auto">
            <a:xfrm>
              <a:off x="9840131" y="5098934"/>
              <a:ext cx="577864" cy="219948"/>
            </a:xfrm>
            <a:custGeom>
              <a:avLst/>
              <a:gdLst>
                <a:gd name="T0" fmla="*/ 140 w 144"/>
                <a:gd name="T1" fmla="*/ 0 h 55"/>
                <a:gd name="T2" fmla="*/ 86 w 144"/>
                <a:gd name="T3" fmla="*/ 18 h 55"/>
                <a:gd name="T4" fmla="*/ 37 w 144"/>
                <a:gd name="T5" fmla="*/ 34 h 55"/>
                <a:gd name="T6" fmla="*/ 0 w 144"/>
                <a:gd name="T7" fmla="*/ 47 h 55"/>
                <a:gd name="T8" fmla="*/ 0 w 144"/>
                <a:gd name="T9" fmla="*/ 47 h 55"/>
                <a:gd name="T10" fmla="*/ 3 w 144"/>
                <a:gd name="T11" fmla="*/ 55 h 55"/>
                <a:gd name="T12" fmla="*/ 144 w 144"/>
                <a:gd name="T13" fmla="*/ 11 h 55"/>
                <a:gd name="T14" fmla="*/ 141 w 144"/>
                <a:gd name="T15" fmla="*/ 0 h 55"/>
                <a:gd name="T16" fmla="*/ 140 w 144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55" extrusionOk="0">
                  <a:moveTo>
                    <a:pt x="140" y="0"/>
                  </a:moveTo>
                  <a:cubicBezTo>
                    <a:pt x="122" y="6"/>
                    <a:pt x="104" y="12"/>
                    <a:pt x="86" y="18"/>
                  </a:cubicBezTo>
                  <a:cubicBezTo>
                    <a:pt x="70" y="23"/>
                    <a:pt x="53" y="29"/>
                    <a:pt x="37" y="34"/>
                  </a:cubicBezTo>
                  <a:cubicBezTo>
                    <a:pt x="24" y="38"/>
                    <a:pt x="12" y="43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9"/>
                    <a:pt x="2" y="52"/>
                    <a:pt x="3" y="55"/>
                  </a:cubicBezTo>
                  <a:cubicBezTo>
                    <a:pt x="36" y="45"/>
                    <a:pt x="124" y="15"/>
                    <a:pt x="144" y="11"/>
                  </a:cubicBezTo>
                  <a:cubicBezTo>
                    <a:pt x="143" y="7"/>
                    <a:pt x="141" y="4"/>
                    <a:pt x="141" y="0"/>
                  </a:cubicBezTo>
                  <a:cubicBezTo>
                    <a:pt x="141" y="0"/>
                    <a:pt x="141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0" name="Freeform 448"/>
            <p:cNvSpPr/>
            <p:nvPr/>
          </p:nvSpPr>
          <p:spPr bwMode="auto">
            <a:xfrm>
              <a:off x="10569959" y="4321118"/>
              <a:ext cx="239943" cy="629852"/>
            </a:xfrm>
            <a:custGeom>
              <a:avLst/>
              <a:gdLst>
                <a:gd name="T0" fmla="*/ 37 w 60"/>
                <a:gd name="T1" fmla="*/ 45 h 157"/>
                <a:gd name="T2" fmla="*/ 17 w 60"/>
                <a:gd name="T3" fmla="*/ 103 h 157"/>
                <a:gd name="T4" fmla="*/ 0 w 60"/>
                <a:gd name="T5" fmla="*/ 154 h 157"/>
                <a:gd name="T6" fmla="*/ 9 w 60"/>
                <a:gd name="T7" fmla="*/ 157 h 157"/>
                <a:gd name="T8" fmla="*/ 9 w 60"/>
                <a:gd name="T9" fmla="*/ 157 h 157"/>
                <a:gd name="T10" fmla="*/ 60 w 60"/>
                <a:gd name="T11" fmla="*/ 3 h 157"/>
                <a:gd name="T12" fmla="*/ 52 w 60"/>
                <a:gd name="T13" fmla="*/ 0 h 157"/>
                <a:gd name="T14" fmla="*/ 37 w 60"/>
                <a:gd name="T15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57" extrusionOk="0">
                  <a:moveTo>
                    <a:pt x="37" y="45"/>
                  </a:moveTo>
                  <a:cubicBezTo>
                    <a:pt x="30" y="64"/>
                    <a:pt x="24" y="84"/>
                    <a:pt x="17" y="103"/>
                  </a:cubicBezTo>
                  <a:cubicBezTo>
                    <a:pt x="12" y="120"/>
                    <a:pt x="6" y="137"/>
                    <a:pt x="0" y="154"/>
                  </a:cubicBezTo>
                  <a:cubicBezTo>
                    <a:pt x="3" y="154"/>
                    <a:pt x="7" y="155"/>
                    <a:pt x="9" y="157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26" y="106"/>
                    <a:pt x="43" y="54"/>
                    <a:pt x="60" y="3"/>
                  </a:cubicBezTo>
                  <a:cubicBezTo>
                    <a:pt x="57" y="2"/>
                    <a:pt x="54" y="1"/>
                    <a:pt x="52" y="0"/>
                  </a:cubicBezTo>
                  <a:cubicBezTo>
                    <a:pt x="47" y="15"/>
                    <a:pt x="42" y="30"/>
                    <a:pt x="37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1" name="Freeform 449"/>
            <p:cNvSpPr/>
            <p:nvPr/>
          </p:nvSpPr>
          <p:spPr bwMode="auto">
            <a:xfrm>
              <a:off x="6492922" y="2251608"/>
              <a:ext cx="681839" cy="745824"/>
            </a:xfrm>
            <a:custGeom>
              <a:avLst/>
              <a:gdLst>
                <a:gd name="T0" fmla="*/ 7 w 170"/>
                <a:gd name="T1" fmla="*/ 186 h 186"/>
                <a:gd name="T2" fmla="*/ 11 w 170"/>
                <a:gd name="T3" fmla="*/ 182 h 186"/>
                <a:gd name="T4" fmla="*/ 133 w 170"/>
                <a:gd name="T5" fmla="*/ 46 h 186"/>
                <a:gd name="T6" fmla="*/ 169 w 170"/>
                <a:gd name="T7" fmla="*/ 8 h 186"/>
                <a:gd name="T8" fmla="*/ 170 w 170"/>
                <a:gd name="T9" fmla="*/ 7 h 186"/>
                <a:gd name="T10" fmla="*/ 163 w 170"/>
                <a:gd name="T11" fmla="*/ 0 h 186"/>
                <a:gd name="T12" fmla="*/ 109 w 170"/>
                <a:gd name="T13" fmla="*/ 60 h 186"/>
                <a:gd name="T14" fmla="*/ 3 w 170"/>
                <a:gd name="T15" fmla="*/ 176 h 186"/>
                <a:gd name="T16" fmla="*/ 0 w 170"/>
                <a:gd name="T17" fmla="*/ 180 h 186"/>
                <a:gd name="T18" fmla="*/ 7 w 170"/>
                <a:gd name="T1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86" extrusionOk="0">
                  <a:moveTo>
                    <a:pt x="7" y="186"/>
                  </a:moveTo>
                  <a:cubicBezTo>
                    <a:pt x="8" y="185"/>
                    <a:pt x="9" y="184"/>
                    <a:pt x="11" y="182"/>
                  </a:cubicBezTo>
                  <a:cubicBezTo>
                    <a:pt x="51" y="137"/>
                    <a:pt x="92" y="92"/>
                    <a:pt x="133" y="46"/>
                  </a:cubicBezTo>
                  <a:cubicBezTo>
                    <a:pt x="145" y="34"/>
                    <a:pt x="157" y="21"/>
                    <a:pt x="169" y="8"/>
                  </a:cubicBezTo>
                  <a:cubicBezTo>
                    <a:pt x="169" y="7"/>
                    <a:pt x="169" y="7"/>
                    <a:pt x="170" y="7"/>
                  </a:cubicBezTo>
                  <a:cubicBezTo>
                    <a:pt x="167" y="5"/>
                    <a:pt x="165" y="3"/>
                    <a:pt x="163" y="0"/>
                  </a:cubicBezTo>
                  <a:cubicBezTo>
                    <a:pt x="145" y="20"/>
                    <a:pt x="127" y="40"/>
                    <a:pt x="109" y="60"/>
                  </a:cubicBezTo>
                  <a:cubicBezTo>
                    <a:pt x="74" y="99"/>
                    <a:pt x="39" y="137"/>
                    <a:pt x="3" y="176"/>
                  </a:cubicBezTo>
                  <a:cubicBezTo>
                    <a:pt x="2" y="178"/>
                    <a:pt x="1" y="179"/>
                    <a:pt x="0" y="180"/>
                  </a:cubicBezTo>
                  <a:cubicBezTo>
                    <a:pt x="3" y="181"/>
                    <a:pt x="5" y="183"/>
                    <a:pt x="7" y="1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2" name="Freeform 450"/>
            <p:cNvSpPr/>
            <p:nvPr/>
          </p:nvSpPr>
          <p:spPr bwMode="auto">
            <a:xfrm>
              <a:off x="6444933" y="3217379"/>
              <a:ext cx="313926" cy="753822"/>
            </a:xfrm>
            <a:custGeom>
              <a:avLst/>
              <a:gdLst>
                <a:gd name="T0" fmla="*/ 59 w 78"/>
                <a:gd name="T1" fmla="*/ 133 h 188"/>
                <a:gd name="T2" fmla="*/ 40 w 78"/>
                <a:gd name="T3" fmla="*/ 82 h 188"/>
                <a:gd name="T4" fmla="*/ 15 w 78"/>
                <a:gd name="T5" fmla="*/ 16 h 188"/>
                <a:gd name="T6" fmla="*/ 9 w 78"/>
                <a:gd name="T7" fmla="*/ 0 h 188"/>
                <a:gd name="T8" fmla="*/ 0 w 78"/>
                <a:gd name="T9" fmla="*/ 3 h 188"/>
                <a:gd name="T10" fmla="*/ 1 w 78"/>
                <a:gd name="T11" fmla="*/ 5 h 188"/>
                <a:gd name="T12" fmla="*/ 34 w 78"/>
                <a:gd name="T13" fmla="*/ 92 h 188"/>
                <a:gd name="T14" fmla="*/ 61 w 78"/>
                <a:gd name="T15" fmla="*/ 165 h 188"/>
                <a:gd name="T16" fmla="*/ 70 w 78"/>
                <a:gd name="T17" fmla="*/ 188 h 188"/>
                <a:gd name="T18" fmla="*/ 78 w 78"/>
                <a:gd name="T19" fmla="*/ 184 h 188"/>
                <a:gd name="T20" fmla="*/ 59 w 78"/>
                <a:gd name="T21" fmla="*/ 13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88" extrusionOk="0">
                  <a:moveTo>
                    <a:pt x="59" y="133"/>
                  </a:moveTo>
                  <a:cubicBezTo>
                    <a:pt x="52" y="116"/>
                    <a:pt x="46" y="99"/>
                    <a:pt x="40" y="82"/>
                  </a:cubicBezTo>
                  <a:cubicBezTo>
                    <a:pt x="32" y="60"/>
                    <a:pt x="23" y="38"/>
                    <a:pt x="15" y="16"/>
                  </a:cubicBezTo>
                  <a:cubicBezTo>
                    <a:pt x="13" y="11"/>
                    <a:pt x="11" y="5"/>
                    <a:pt x="9" y="0"/>
                  </a:cubicBezTo>
                  <a:cubicBezTo>
                    <a:pt x="6" y="1"/>
                    <a:pt x="3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2" y="34"/>
                    <a:pt x="23" y="63"/>
                    <a:pt x="34" y="92"/>
                  </a:cubicBezTo>
                  <a:cubicBezTo>
                    <a:pt x="43" y="117"/>
                    <a:pt x="52" y="141"/>
                    <a:pt x="61" y="165"/>
                  </a:cubicBezTo>
                  <a:cubicBezTo>
                    <a:pt x="63" y="169"/>
                    <a:pt x="68" y="184"/>
                    <a:pt x="70" y="188"/>
                  </a:cubicBezTo>
                  <a:cubicBezTo>
                    <a:pt x="72" y="186"/>
                    <a:pt x="75" y="185"/>
                    <a:pt x="78" y="184"/>
                  </a:cubicBezTo>
                  <a:cubicBezTo>
                    <a:pt x="72" y="167"/>
                    <a:pt x="65" y="150"/>
                    <a:pt x="59" y="1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3" name="Freeform 451"/>
            <p:cNvSpPr/>
            <p:nvPr/>
          </p:nvSpPr>
          <p:spPr bwMode="auto">
            <a:xfrm>
              <a:off x="8356481" y="4697029"/>
              <a:ext cx="121972" cy="65985"/>
            </a:xfrm>
            <a:custGeom>
              <a:avLst/>
              <a:gdLst>
                <a:gd name="T0" fmla="*/ 0 w 30"/>
                <a:gd name="T1" fmla="*/ 7 h 16"/>
                <a:gd name="T2" fmla="*/ 0 w 30"/>
                <a:gd name="T3" fmla="*/ 7 h 16"/>
                <a:gd name="T4" fmla="*/ 2 w 30"/>
                <a:gd name="T5" fmla="*/ 16 h 16"/>
                <a:gd name="T6" fmla="*/ 30 w 30"/>
                <a:gd name="T7" fmla="*/ 9 h 16"/>
                <a:gd name="T8" fmla="*/ 28 w 30"/>
                <a:gd name="T9" fmla="*/ 0 h 16"/>
                <a:gd name="T10" fmla="*/ 0 w 30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 extrusionOk="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2" y="13"/>
                    <a:pt x="2" y="16"/>
                  </a:cubicBezTo>
                  <a:cubicBezTo>
                    <a:pt x="12" y="14"/>
                    <a:pt x="21" y="12"/>
                    <a:pt x="30" y="9"/>
                  </a:cubicBezTo>
                  <a:cubicBezTo>
                    <a:pt x="29" y="6"/>
                    <a:pt x="28" y="3"/>
                    <a:pt x="28" y="0"/>
                  </a:cubicBezTo>
                  <a:cubicBezTo>
                    <a:pt x="19" y="2"/>
                    <a:pt x="1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4" name="Freeform 452"/>
            <p:cNvSpPr/>
            <p:nvPr/>
          </p:nvSpPr>
          <p:spPr bwMode="auto">
            <a:xfrm>
              <a:off x="9728157" y="5476844"/>
              <a:ext cx="55987" cy="79981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17 h 20"/>
                <a:gd name="T4" fmla="*/ 10 w 14"/>
                <a:gd name="T5" fmla="*/ 0 h 20"/>
                <a:gd name="T6" fmla="*/ 0 w 14"/>
                <a:gd name="T7" fmla="*/ 3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 extrusionOk="0">
                  <a:moveTo>
                    <a:pt x="5" y="20"/>
                  </a:moveTo>
                  <a:cubicBezTo>
                    <a:pt x="8" y="19"/>
                    <a:pt x="11" y="18"/>
                    <a:pt x="14" y="17"/>
                  </a:cubicBezTo>
                  <a:cubicBezTo>
                    <a:pt x="13" y="12"/>
                    <a:pt x="11" y="6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2" y="9"/>
                    <a:pt x="4" y="14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5" name="Freeform 453"/>
            <p:cNvSpPr/>
            <p:nvPr/>
          </p:nvSpPr>
          <p:spPr bwMode="auto">
            <a:xfrm>
              <a:off x="7784617" y="4653039"/>
              <a:ext cx="303928" cy="113974"/>
            </a:xfrm>
            <a:custGeom>
              <a:avLst/>
              <a:gdLst>
                <a:gd name="T0" fmla="*/ 52 w 76"/>
                <a:gd name="T1" fmla="*/ 12 h 28"/>
                <a:gd name="T2" fmla="*/ 4 w 76"/>
                <a:gd name="T3" fmla="*/ 1 h 28"/>
                <a:gd name="T4" fmla="*/ 2 w 76"/>
                <a:gd name="T5" fmla="*/ 0 h 28"/>
                <a:gd name="T6" fmla="*/ 0 w 76"/>
                <a:gd name="T7" fmla="*/ 10 h 28"/>
                <a:gd name="T8" fmla="*/ 1 w 76"/>
                <a:gd name="T9" fmla="*/ 10 h 28"/>
                <a:gd name="T10" fmla="*/ 10 w 76"/>
                <a:gd name="T11" fmla="*/ 12 h 28"/>
                <a:gd name="T12" fmla="*/ 55 w 76"/>
                <a:gd name="T13" fmla="*/ 23 h 28"/>
                <a:gd name="T14" fmla="*/ 74 w 76"/>
                <a:gd name="T15" fmla="*/ 28 h 28"/>
                <a:gd name="T16" fmla="*/ 76 w 76"/>
                <a:gd name="T17" fmla="*/ 18 h 28"/>
                <a:gd name="T18" fmla="*/ 52 w 76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8" extrusionOk="0">
                  <a:moveTo>
                    <a:pt x="52" y="12"/>
                  </a:moveTo>
                  <a:cubicBezTo>
                    <a:pt x="36" y="8"/>
                    <a:pt x="20" y="5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4" y="10"/>
                    <a:pt x="7" y="11"/>
                    <a:pt x="10" y="12"/>
                  </a:cubicBezTo>
                  <a:cubicBezTo>
                    <a:pt x="25" y="16"/>
                    <a:pt x="40" y="19"/>
                    <a:pt x="55" y="23"/>
                  </a:cubicBezTo>
                  <a:cubicBezTo>
                    <a:pt x="61" y="24"/>
                    <a:pt x="67" y="26"/>
                    <a:pt x="74" y="28"/>
                  </a:cubicBezTo>
                  <a:cubicBezTo>
                    <a:pt x="74" y="24"/>
                    <a:pt x="75" y="21"/>
                    <a:pt x="76" y="18"/>
                  </a:cubicBezTo>
                  <a:cubicBezTo>
                    <a:pt x="68" y="16"/>
                    <a:pt x="60" y="14"/>
                    <a:pt x="5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6" name="Freeform 454"/>
            <p:cNvSpPr/>
            <p:nvPr/>
          </p:nvSpPr>
          <p:spPr bwMode="auto">
            <a:xfrm>
              <a:off x="10925875" y="3855228"/>
              <a:ext cx="249942" cy="249942"/>
            </a:xfrm>
            <a:custGeom>
              <a:avLst/>
              <a:gdLst>
                <a:gd name="T0" fmla="*/ 56 w 62"/>
                <a:gd name="T1" fmla="*/ 0 h 62"/>
                <a:gd name="T2" fmla="*/ 26 w 62"/>
                <a:gd name="T3" fmla="*/ 29 h 62"/>
                <a:gd name="T4" fmla="*/ 1 w 62"/>
                <a:gd name="T5" fmla="*/ 54 h 62"/>
                <a:gd name="T6" fmla="*/ 0 w 62"/>
                <a:gd name="T7" fmla="*/ 55 h 62"/>
                <a:gd name="T8" fmla="*/ 6 w 62"/>
                <a:gd name="T9" fmla="*/ 62 h 62"/>
                <a:gd name="T10" fmla="*/ 8 w 62"/>
                <a:gd name="T11" fmla="*/ 61 h 62"/>
                <a:gd name="T12" fmla="*/ 44 w 62"/>
                <a:gd name="T13" fmla="*/ 24 h 62"/>
                <a:gd name="T14" fmla="*/ 62 w 62"/>
                <a:gd name="T15" fmla="*/ 6 h 62"/>
                <a:gd name="T16" fmla="*/ 56 w 62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2" extrusionOk="0">
                  <a:moveTo>
                    <a:pt x="56" y="0"/>
                  </a:moveTo>
                  <a:cubicBezTo>
                    <a:pt x="46" y="9"/>
                    <a:pt x="36" y="19"/>
                    <a:pt x="26" y="29"/>
                  </a:cubicBezTo>
                  <a:cubicBezTo>
                    <a:pt x="18" y="37"/>
                    <a:pt x="9" y="45"/>
                    <a:pt x="1" y="54"/>
                  </a:cubicBezTo>
                  <a:cubicBezTo>
                    <a:pt x="1" y="54"/>
                    <a:pt x="0" y="55"/>
                    <a:pt x="0" y="55"/>
                  </a:cubicBezTo>
                  <a:cubicBezTo>
                    <a:pt x="2" y="57"/>
                    <a:pt x="4" y="59"/>
                    <a:pt x="6" y="62"/>
                  </a:cubicBezTo>
                  <a:cubicBezTo>
                    <a:pt x="7" y="61"/>
                    <a:pt x="7" y="61"/>
                    <a:pt x="8" y="61"/>
                  </a:cubicBezTo>
                  <a:cubicBezTo>
                    <a:pt x="20" y="48"/>
                    <a:pt x="32" y="36"/>
                    <a:pt x="44" y="24"/>
                  </a:cubicBezTo>
                  <a:cubicBezTo>
                    <a:pt x="50" y="18"/>
                    <a:pt x="56" y="12"/>
                    <a:pt x="62" y="6"/>
                  </a:cubicBezTo>
                  <a:cubicBezTo>
                    <a:pt x="60" y="4"/>
                    <a:pt x="58" y="2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7" name="Freeform 455"/>
            <p:cNvSpPr/>
            <p:nvPr/>
          </p:nvSpPr>
          <p:spPr bwMode="auto">
            <a:xfrm>
              <a:off x="7490687" y="4361108"/>
              <a:ext cx="113974" cy="159962"/>
            </a:xfrm>
            <a:custGeom>
              <a:avLst/>
              <a:gdLst>
                <a:gd name="T0" fmla="*/ 28 w 28"/>
                <a:gd name="T1" fmla="*/ 35 h 40"/>
                <a:gd name="T2" fmla="*/ 9 w 28"/>
                <a:gd name="T3" fmla="*/ 0 h 40"/>
                <a:gd name="T4" fmla="*/ 0 w 28"/>
                <a:gd name="T5" fmla="*/ 5 h 40"/>
                <a:gd name="T6" fmla="*/ 4 w 28"/>
                <a:gd name="T7" fmla="*/ 10 h 40"/>
                <a:gd name="T8" fmla="*/ 19 w 28"/>
                <a:gd name="T9" fmla="*/ 40 h 40"/>
                <a:gd name="T10" fmla="*/ 28 w 28"/>
                <a:gd name="T11" fmla="*/ 36 h 40"/>
                <a:gd name="T12" fmla="*/ 28 w 28"/>
                <a:gd name="T1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 extrusionOk="0">
                  <a:moveTo>
                    <a:pt x="28" y="35"/>
                  </a:moveTo>
                  <a:cubicBezTo>
                    <a:pt x="22" y="24"/>
                    <a:pt x="15" y="12"/>
                    <a:pt x="9" y="0"/>
                  </a:cubicBezTo>
                  <a:cubicBezTo>
                    <a:pt x="7" y="2"/>
                    <a:pt x="4" y="4"/>
                    <a:pt x="0" y="5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9" y="20"/>
                    <a:pt x="14" y="30"/>
                    <a:pt x="19" y="40"/>
                  </a:cubicBezTo>
                  <a:cubicBezTo>
                    <a:pt x="22" y="38"/>
                    <a:pt x="25" y="37"/>
                    <a:pt x="28" y="36"/>
                  </a:cubicBezTo>
                  <a:cubicBezTo>
                    <a:pt x="28" y="35"/>
                    <a:pt x="28" y="35"/>
                    <a:pt x="28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8" name="Freeform 456"/>
            <p:cNvSpPr/>
            <p:nvPr/>
          </p:nvSpPr>
          <p:spPr bwMode="auto">
            <a:xfrm>
              <a:off x="7820608" y="2467557"/>
              <a:ext cx="283933" cy="289932"/>
            </a:xfrm>
            <a:custGeom>
              <a:avLst/>
              <a:gdLst>
                <a:gd name="T0" fmla="*/ 10 w 71"/>
                <a:gd name="T1" fmla="*/ 61 h 72"/>
                <a:gd name="T2" fmla="*/ 35 w 71"/>
                <a:gd name="T3" fmla="*/ 72 h 72"/>
                <a:gd name="T4" fmla="*/ 35 w 71"/>
                <a:gd name="T5" fmla="*/ 72 h 72"/>
                <a:gd name="T6" fmla="*/ 44 w 71"/>
                <a:gd name="T7" fmla="*/ 71 h 72"/>
                <a:gd name="T8" fmla="*/ 63 w 71"/>
                <a:gd name="T9" fmla="*/ 58 h 72"/>
                <a:gd name="T10" fmla="*/ 68 w 71"/>
                <a:gd name="T11" fmla="*/ 50 h 72"/>
                <a:gd name="T12" fmla="*/ 71 w 71"/>
                <a:gd name="T13" fmla="*/ 36 h 72"/>
                <a:gd name="T14" fmla="*/ 61 w 71"/>
                <a:gd name="T15" fmla="*/ 10 h 72"/>
                <a:gd name="T16" fmla="*/ 53 w 71"/>
                <a:gd name="T17" fmla="*/ 5 h 72"/>
                <a:gd name="T18" fmla="*/ 35 w 71"/>
                <a:gd name="T19" fmla="*/ 0 h 72"/>
                <a:gd name="T20" fmla="*/ 0 w 71"/>
                <a:gd name="T21" fmla="*/ 36 h 72"/>
                <a:gd name="T22" fmla="*/ 0 w 71"/>
                <a:gd name="T23" fmla="*/ 41 h 72"/>
                <a:gd name="T24" fmla="*/ 3 w 71"/>
                <a:gd name="T25" fmla="*/ 50 h 72"/>
                <a:gd name="T26" fmla="*/ 4 w 71"/>
                <a:gd name="T27" fmla="*/ 53 h 72"/>
                <a:gd name="T28" fmla="*/ 10 w 71"/>
                <a:gd name="T29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 extrusionOk="0">
                  <a:moveTo>
                    <a:pt x="10" y="61"/>
                  </a:moveTo>
                  <a:cubicBezTo>
                    <a:pt x="16" y="67"/>
                    <a:pt x="25" y="71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72"/>
                    <a:pt x="41" y="71"/>
                    <a:pt x="44" y="71"/>
                  </a:cubicBezTo>
                  <a:cubicBezTo>
                    <a:pt x="52" y="69"/>
                    <a:pt x="58" y="64"/>
                    <a:pt x="63" y="58"/>
                  </a:cubicBezTo>
                  <a:cubicBezTo>
                    <a:pt x="65" y="56"/>
                    <a:pt x="67" y="53"/>
                    <a:pt x="68" y="50"/>
                  </a:cubicBezTo>
                  <a:cubicBezTo>
                    <a:pt x="70" y="46"/>
                    <a:pt x="71" y="41"/>
                    <a:pt x="71" y="36"/>
                  </a:cubicBezTo>
                  <a:cubicBezTo>
                    <a:pt x="71" y="26"/>
                    <a:pt x="67" y="17"/>
                    <a:pt x="61" y="10"/>
                  </a:cubicBezTo>
                  <a:cubicBezTo>
                    <a:pt x="58" y="8"/>
                    <a:pt x="56" y="6"/>
                    <a:pt x="53" y="5"/>
                  </a:cubicBezTo>
                  <a:cubicBezTo>
                    <a:pt x="48" y="2"/>
                    <a:pt x="42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4"/>
                    <a:pt x="1" y="47"/>
                    <a:pt x="3" y="50"/>
                  </a:cubicBezTo>
                  <a:cubicBezTo>
                    <a:pt x="3" y="51"/>
                    <a:pt x="3" y="52"/>
                    <a:pt x="4" y="53"/>
                  </a:cubicBezTo>
                  <a:cubicBezTo>
                    <a:pt x="5" y="56"/>
                    <a:pt x="7" y="58"/>
                    <a:pt x="1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89" name="Freeform 457"/>
            <p:cNvSpPr/>
            <p:nvPr/>
          </p:nvSpPr>
          <p:spPr bwMode="auto">
            <a:xfrm>
              <a:off x="7018798" y="3073413"/>
              <a:ext cx="283933" cy="285933"/>
            </a:xfrm>
            <a:custGeom>
              <a:avLst/>
              <a:gdLst>
                <a:gd name="T0" fmla="*/ 71 w 71"/>
                <a:gd name="T1" fmla="*/ 36 h 71"/>
                <a:gd name="T2" fmla="*/ 71 w 71"/>
                <a:gd name="T3" fmla="*/ 34 h 71"/>
                <a:gd name="T4" fmla="*/ 70 w 71"/>
                <a:gd name="T5" fmla="*/ 24 h 71"/>
                <a:gd name="T6" fmla="*/ 67 w 71"/>
                <a:gd name="T7" fmla="*/ 19 h 71"/>
                <a:gd name="T8" fmla="*/ 61 w 71"/>
                <a:gd name="T9" fmla="*/ 11 h 71"/>
                <a:gd name="T10" fmla="*/ 44 w 71"/>
                <a:gd name="T11" fmla="*/ 1 h 71"/>
                <a:gd name="T12" fmla="*/ 36 w 71"/>
                <a:gd name="T13" fmla="*/ 0 h 71"/>
                <a:gd name="T14" fmla="*/ 34 w 71"/>
                <a:gd name="T15" fmla="*/ 0 h 71"/>
                <a:gd name="T16" fmla="*/ 1 w 71"/>
                <a:gd name="T17" fmla="*/ 26 h 71"/>
                <a:gd name="T18" fmla="*/ 0 w 71"/>
                <a:gd name="T19" fmla="*/ 35 h 71"/>
                <a:gd name="T20" fmla="*/ 0 w 71"/>
                <a:gd name="T21" fmla="*/ 36 h 71"/>
                <a:gd name="T22" fmla="*/ 17 w 71"/>
                <a:gd name="T23" fmla="*/ 66 h 71"/>
                <a:gd name="T24" fmla="*/ 27 w 71"/>
                <a:gd name="T25" fmla="*/ 70 h 71"/>
                <a:gd name="T26" fmla="*/ 36 w 71"/>
                <a:gd name="T27" fmla="*/ 71 h 71"/>
                <a:gd name="T28" fmla="*/ 39 w 71"/>
                <a:gd name="T29" fmla="*/ 71 h 71"/>
                <a:gd name="T30" fmla="*/ 50 w 71"/>
                <a:gd name="T31" fmla="*/ 68 h 71"/>
                <a:gd name="T32" fmla="*/ 71 w 71"/>
                <a:gd name="T33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1" extrusionOk="0">
                  <a:moveTo>
                    <a:pt x="71" y="36"/>
                  </a:moveTo>
                  <a:cubicBezTo>
                    <a:pt x="71" y="35"/>
                    <a:pt x="71" y="35"/>
                    <a:pt x="71" y="34"/>
                  </a:cubicBezTo>
                  <a:cubicBezTo>
                    <a:pt x="71" y="31"/>
                    <a:pt x="71" y="27"/>
                    <a:pt x="70" y="24"/>
                  </a:cubicBezTo>
                  <a:cubicBezTo>
                    <a:pt x="69" y="22"/>
                    <a:pt x="68" y="20"/>
                    <a:pt x="67" y="19"/>
                  </a:cubicBezTo>
                  <a:cubicBezTo>
                    <a:pt x="66" y="16"/>
                    <a:pt x="64" y="13"/>
                    <a:pt x="61" y="11"/>
                  </a:cubicBezTo>
                  <a:cubicBezTo>
                    <a:pt x="57" y="6"/>
                    <a:pt x="51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19" y="1"/>
                    <a:pt x="6" y="11"/>
                    <a:pt x="1" y="26"/>
                  </a:cubicBezTo>
                  <a:cubicBezTo>
                    <a:pt x="0" y="29"/>
                    <a:pt x="0" y="32"/>
                    <a:pt x="0" y="35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0" y="49"/>
                    <a:pt x="7" y="60"/>
                    <a:pt x="17" y="66"/>
                  </a:cubicBezTo>
                  <a:cubicBezTo>
                    <a:pt x="20" y="68"/>
                    <a:pt x="23" y="69"/>
                    <a:pt x="27" y="70"/>
                  </a:cubicBezTo>
                  <a:cubicBezTo>
                    <a:pt x="29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0" y="68"/>
                  </a:cubicBezTo>
                  <a:cubicBezTo>
                    <a:pt x="63" y="63"/>
                    <a:pt x="71" y="50"/>
                    <a:pt x="71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0" name="Freeform 458"/>
            <p:cNvSpPr/>
            <p:nvPr/>
          </p:nvSpPr>
          <p:spPr bwMode="auto">
            <a:xfrm>
              <a:off x="6268975" y="2949442"/>
              <a:ext cx="287932" cy="283933"/>
            </a:xfrm>
            <a:custGeom>
              <a:avLst/>
              <a:gdLst>
                <a:gd name="T0" fmla="*/ 70 w 72"/>
                <a:gd name="T1" fmla="*/ 46 h 71"/>
                <a:gd name="T2" fmla="*/ 72 w 72"/>
                <a:gd name="T3" fmla="*/ 36 h 71"/>
                <a:gd name="T4" fmla="*/ 72 w 72"/>
                <a:gd name="T5" fmla="*/ 35 h 71"/>
                <a:gd name="T6" fmla="*/ 71 w 72"/>
                <a:gd name="T7" fmla="*/ 29 h 71"/>
                <a:gd name="T8" fmla="*/ 68 w 72"/>
                <a:gd name="T9" fmla="*/ 20 h 71"/>
                <a:gd name="T10" fmla="*/ 63 w 72"/>
                <a:gd name="T11" fmla="*/ 12 h 71"/>
                <a:gd name="T12" fmla="*/ 56 w 72"/>
                <a:gd name="T13" fmla="*/ 6 h 71"/>
                <a:gd name="T14" fmla="*/ 36 w 72"/>
                <a:gd name="T15" fmla="*/ 0 h 71"/>
                <a:gd name="T16" fmla="*/ 0 w 72"/>
                <a:gd name="T17" fmla="*/ 35 h 71"/>
                <a:gd name="T18" fmla="*/ 36 w 72"/>
                <a:gd name="T19" fmla="*/ 71 h 71"/>
                <a:gd name="T20" fmla="*/ 44 w 72"/>
                <a:gd name="T21" fmla="*/ 70 h 71"/>
                <a:gd name="T22" fmla="*/ 53 w 72"/>
                <a:gd name="T23" fmla="*/ 67 h 71"/>
                <a:gd name="T24" fmla="*/ 70 w 72"/>
                <a:gd name="T25" fmla="*/ 4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1" extrusionOk="0">
                  <a:moveTo>
                    <a:pt x="70" y="46"/>
                  </a:moveTo>
                  <a:cubicBezTo>
                    <a:pt x="71" y="43"/>
                    <a:pt x="72" y="40"/>
                    <a:pt x="72" y="36"/>
                  </a:cubicBezTo>
                  <a:cubicBezTo>
                    <a:pt x="72" y="36"/>
                    <a:pt x="72" y="3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71" y="26"/>
                    <a:pt x="70" y="23"/>
                    <a:pt x="68" y="20"/>
                  </a:cubicBezTo>
                  <a:cubicBezTo>
                    <a:pt x="67" y="17"/>
                    <a:pt x="65" y="14"/>
                    <a:pt x="63" y="12"/>
                  </a:cubicBezTo>
                  <a:cubicBezTo>
                    <a:pt x="61" y="9"/>
                    <a:pt x="59" y="7"/>
                    <a:pt x="56" y="6"/>
                  </a:cubicBezTo>
                  <a:cubicBezTo>
                    <a:pt x="50" y="2"/>
                    <a:pt x="43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39" y="71"/>
                    <a:pt x="42" y="71"/>
                    <a:pt x="44" y="70"/>
                  </a:cubicBezTo>
                  <a:cubicBezTo>
                    <a:pt x="47" y="70"/>
                    <a:pt x="50" y="68"/>
                    <a:pt x="53" y="67"/>
                  </a:cubicBezTo>
                  <a:cubicBezTo>
                    <a:pt x="61" y="63"/>
                    <a:pt x="68" y="55"/>
                    <a:pt x="70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1" name="Freeform 459"/>
            <p:cNvSpPr/>
            <p:nvPr/>
          </p:nvSpPr>
          <p:spPr bwMode="auto">
            <a:xfrm>
              <a:off x="6648885" y="3951206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6 h 72"/>
                <a:gd name="T4" fmla="*/ 66 w 72"/>
                <a:gd name="T5" fmla="*/ 17 h 72"/>
                <a:gd name="T6" fmla="*/ 54 w 72"/>
                <a:gd name="T7" fmla="*/ 5 h 72"/>
                <a:gd name="T8" fmla="*/ 45 w 72"/>
                <a:gd name="T9" fmla="*/ 1 h 72"/>
                <a:gd name="T10" fmla="*/ 36 w 72"/>
                <a:gd name="T11" fmla="*/ 0 h 72"/>
                <a:gd name="T12" fmla="*/ 27 w 72"/>
                <a:gd name="T13" fmla="*/ 1 h 72"/>
                <a:gd name="T14" fmla="*/ 19 w 72"/>
                <a:gd name="T15" fmla="*/ 5 h 72"/>
                <a:gd name="T16" fmla="*/ 0 w 72"/>
                <a:gd name="T17" fmla="*/ 36 h 72"/>
                <a:gd name="T18" fmla="*/ 36 w 72"/>
                <a:gd name="T19" fmla="*/ 72 h 72"/>
                <a:gd name="T20" fmla="*/ 70 w 72"/>
                <a:gd name="T21" fmla="*/ 48 h 72"/>
                <a:gd name="T22" fmla="*/ 72 w 72"/>
                <a:gd name="T23" fmla="*/ 39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 extrusionOk="0">
                  <a:moveTo>
                    <a:pt x="72" y="36"/>
                  </a:moveTo>
                  <a:cubicBezTo>
                    <a:pt x="72" y="32"/>
                    <a:pt x="71" y="29"/>
                    <a:pt x="70" y="26"/>
                  </a:cubicBezTo>
                  <a:cubicBezTo>
                    <a:pt x="70" y="22"/>
                    <a:pt x="68" y="19"/>
                    <a:pt x="66" y="17"/>
                  </a:cubicBezTo>
                  <a:cubicBezTo>
                    <a:pt x="63" y="12"/>
                    <a:pt x="59" y="8"/>
                    <a:pt x="54" y="5"/>
                  </a:cubicBezTo>
                  <a:cubicBezTo>
                    <a:pt x="51" y="3"/>
                    <a:pt x="48" y="2"/>
                    <a:pt x="45" y="1"/>
                  </a:cubicBezTo>
                  <a:cubicBezTo>
                    <a:pt x="42" y="1"/>
                    <a:pt x="39" y="0"/>
                    <a:pt x="36" y="0"/>
                  </a:cubicBezTo>
                  <a:cubicBezTo>
                    <a:pt x="33" y="0"/>
                    <a:pt x="30" y="1"/>
                    <a:pt x="27" y="1"/>
                  </a:cubicBezTo>
                  <a:cubicBezTo>
                    <a:pt x="24" y="2"/>
                    <a:pt x="21" y="3"/>
                    <a:pt x="19" y="5"/>
                  </a:cubicBezTo>
                  <a:cubicBezTo>
                    <a:pt x="8" y="11"/>
                    <a:pt x="0" y="23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2" y="72"/>
                    <a:pt x="65" y="62"/>
                    <a:pt x="70" y="48"/>
                  </a:cubicBezTo>
                  <a:cubicBezTo>
                    <a:pt x="71" y="46"/>
                    <a:pt x="72" y="43"/>
                    <a:pt x="72" y="39"/>
                  </a:cubicBezTo>
                  <a:cubicBezTo>
                    <a:pt x="72" y="38"/>
                    <a:pt x="72" y="37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2" name="Freeform 460"/>
            <p:cNvSpPr/>
            <p:nvPr/>
          </p:nvSpPr>
          <p:spPr bwMode="auto">
            <a:xfrm>
              <a:off x="7298732" y="4105169"/>
              <a:ext cx="287932" cy="283933"/>
            </a:xfrm>
            <a:custGeom>
              <a:avLst/>
              <a:gdLst>
                <a:gd name="T0" fmla="*/ 72 w 72"/>
                <a:gd name="T1" fmla="*/ 35 h 71"/>
                <a:gd name="T2" fmla="*/ 36 w 72"/>
                <a:gd name="T3" fmla="*/ 0 h 71"/>
                <a:gd name="T4" fmla="*/ 32 w 72"/>
                <a:gd name="T5" fmla="*/ 0 h 71"/>
                <a:gd name="T6" fmla="*/ 22 w 72"/>
                <a:gd name="T7" fmla="*/ 2 h 71"/>
                <a:gd name="T8" fmla="*/ 3 w 72"/>
                <a:gd name="T9" fmla="*/ 22 h 71"/>
                <a:gd name="T10" fmla="*/ 1 w 72"/>
                <a:gd name="T11" fmla="*/ 32 h 71"/>
                <a:gd name="T12" fmla="*/ 0 w 72"/>
                <a:gd name="T13" fmla="*/ 35 h 71"/>
                <a:gd name="T14" fmla="*/ 36 w 72"/>
                <a:gd name="T15" fmla="*/ 71 h 71"/>
                <a:gd name="T16" fmla="*/ 48 w 72"/>
                <a:gd name="T17" fmla="*/ 69 h 71"/>
                <a:gd name="T18" fmla="*/ 57 w 72"/>
                <a:gd name="T19" fmla="*/ 64 h 71"/>
                <a:gd name="T20" fmla="*/ 72 w 72"/>
                <a:gd name="T21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 extrusionOk="0">
                  <a:moveTo>
                    <a:pt x="72" y="35"/>
                  </a:moveTo>
                  <a:cubicBezTo>
                    <a:pt x="72" y="16"/>
                    <a:pt x="56" y="0"/>
                    <a:pt x="36" y="0"/>
                  </a:cubicBezTo>
                  <a:cubicBezTo>
                    <a:pt x="35" y="0"/>
                    <a:pt x="33" y="0"/>
                    <a:pt x="32" y="0"/>
                  </a:cubicBezTo>
                  <a:cubicBezTo>
                    <a:pt x="29" y="0"/>
                    <a:pt x="25" y="1"/>
                    <a:pt x="22" y="2"/>
                  </a:cubicBezTo>
                  <a:cubicBezTo>
                    <a:pt x="13" y="6"/>
                    <a:pt x="6" y="13"/>
                    <a:pt x="3" y="22"/>
                  </a:cubicBezTo>
                  <a:cubicBezTo>
                    <a:pt x="2" y="25"/>
                    <a:pt x="1" y="29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40" y="71"/>
                    <a:pt x="45" y="70"/>
                    <a:pt x="48" y="69"/>
                  </a:cubicBezTo>
                  <a:cubicBezTo>
                    <a:pt x="52" y="68"/>
                    <a:pt x="55" y="66"/>
                    <a:pt x="57" y="64"/>
                  </a:cubicBezTo>
                  <a:cubicBezTo>
                    <a:pt x="66" y="58"/>
                    <a:pt x="72" y="47"/>
                    <a:pt x="72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3" name="Freeform 461"/>
            <p:cNvSpPr/>
            <p:nvPr/>
          </p:nvSpPr>
          <p:spPr bwMode="auto">
            <a:xfrm>
              <a:off x="7506683" y="4493077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4 h 72"/>
                <a:gd name="T4" fmla="*/ 65 w 72"/>
                <a:gd name="T5" fmla="*/ 15 h 72"/>
                <a:gd name="T6" fmla="*/ 53 w 72"/>
                <a:gd name="T7" fmla="*/ 5 h 72"/>
                <a:gd name="T8" fmla="*/ 44 w 72"/>
                <a:gd name="T9" fmla="*/ 1 h 72"/>
                <a:gd name="T10" fmla="*/ 36 w 72"/>
                <a:gd name="T11" fmla="*/ 0 h 72"/>
                <a:gd name="T12" fmla="*/ 24 w 72"/>
                <a:gd name="T13" fmla="*/ 3 h 72"/>
                <a:gd name="T14" fmla="*/ 15 w 72"/>
                <a:gd name="T15" fmla="*/ 7 h 72"/>
                <a:gd name="T16" fmla="*/ 0 w 72"/>
                <a:gd name="T17" fmla="*/ 36 h 72"/>
                <a:gd name="T18" fmla="*/ 36 w 72"/>
                <a:gd name="T19" fmla="*/ 72 h 72"/>
                <a:gd name="T20" fmla="*/ 69 w 72"/>
                <a:gd name="T21" fmla="*/ 50 h 72"/>
                <a:gd name="T22" fmla="*/ 71 w 72"/>
                <a:gd name="T23" fmla="*/ 40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 extrusionOk="0">
                  <a:moveTo>
                    <a:pt x="72" y="36"/>
                  </a:moveTo>
                  <a:cubicBezTo>
                    <a:pt x="72" y="32"/>
                    <a:pt x="71" y="28"/>
                    <a:pt x="70" y="24"/>
                  </a:cubicBezTo>
                  <a:cubicBezTo>
                    <a:pt x="68" y="21"/>
                    <a:pt x="67" y="18"/>
                    <a:pt x="65" y="15"/>
                  </a:cubicBezTo>
                  <a:cubicBezTo>
                    <a:pt x="62" y="11"/>
                    <a:pt x="58" y="7"/>
                    <a:pt x="53" y="5"/>
                  </a:cubicBezTo>
                  <a:cubicBezTo>
                    <a:pt x="50" y="3"/>
                    <a:pt x="47" y="2"/>
                    <a:pt x="44" y="1"/>
                  </a:cubicBezTo>
                  <a:cubicBezTo>
                    <a:pt x="41" y="1"/>
                    <a:pt x="39" y="0"/>
                    <a:pt x="36" y="0"/>
                  </a:cubicBezTo>
                  <a:cubicBezTo>
                    <a:pt x="32" y="0"/>
                    <a:pt x="28" y="1"/>
                    <a:pt x="24" y="3"/>
                  </a:cubicBezTo>
                  <a:cubicBezTo>
                    <a:pt x="21" y="4"/>
                    <a:pt x="18" y="5"/>
                    <a:pt x="15" y="7"/>
                  </a:cubicBezTo>
                  <a:cubicBezTo>
                    <a:pt x="6" y="13"/>
                    <a:pt x="0" y="24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1" y="72"/>
                    <a:pt x="64" y="63"/>
                    <a:pt x="69" y="50"/>
                  </a:cubicBezTo>
                  <a:cubicBezTo>
                    <a:pt x="70" y="47"/>
                    <a:pt x="71" y="44"/>
                    <a:pt x="71" y="40"/>
                  </a:cubicBezTo>
                  <a:cubicBezTo>
                    <a:pt x="72" y="39"/>
                    <a:pt x="72" y="38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4" name="Freeform 462"/>
            <p:cNvSpPr/>
            <p:nvPr/>
          </p:nvSpPr>
          <p:spPr bwMode="auto">
            <a:xfrm>
              <a:off x="8080547" y="4633043"/>
              <a:ext cx="283933" cy="289932"/>
            </a:xfrm>
            <a:custGeom>
              <a:avLst/>
              <a:gdLst>
                <a:gd name="T0" fmla="*/ 35 w 71"/>
                <a:gd name="T1" fmla="*/ 0 h 72"/>
                <a:gd name="T2" fmla="*/ 35 w 71"/>
                <a:gd name="T3" fmla="*/ 0 h 72"/>
                <a:gd name="T4" fmla="*/ 26 w 71"/>
                <a:gd name="T5" fmla="*/ 2 h 72"/>
                <a:gd name="T6" fmla="*/ 2 w 71"/>
                <a:gd name="T7" fmla="*/ 23 h 72"/>
                <a:gd name="T8" fmla="*/ 0 w 71"/>
                <a:gd name="T9" fmla="*/ 33 h 72"/>
                <a:gd name="T10" fmla="*/ 0 w 71"/>
                <a:gd name="T11" fmla="*/ 36 h 72"/>
                <a:gd name="T12" fmla="*/ 35 w 71"/>
                <a:gd name="T13" fmla="*/ 72 h 72"/>
                <a:gd name="T14" fmla="*/ 71 w 71"/>
                <a:gd name="T15" fmla="*/ 36 h 72"/>
                <a:gd name="T16" fmla="*/ 71 w 71"/>
                <a:gd name="T17" fmla="*/ 32 h 72"/>
                <a:gd name="T18" fmla="*/ 69 w 71"/>
                <a:gd name="T19" fmla="*/ 23 h 72"/>
                <a:gd name="T20" fmla="*/ 35 w 71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2" extrusionOk="0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1"/>
                    <a:pt x="26" y="2"/>
                  </a:cubicBezTo>
                  <a:cubicBezTo>
                    <a:pt x="15" y="5"/>
                    <a:pt x="6" y="13"/>
                    <a:pt x="2" y="23"/>
                  </a:cubicBezTo>
                  <a:cubicBezTo>
                    <a:pt x="1" y="26"/>
                    <a:pt x="0" y="29"/>
                    <a:pt x="0" y="33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56"/>
                    <a:pt x="16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35"/>
                    <a:pt x="71" y="34"/>
                    <a:pt x="71" y="32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4" y="10"/>
                    <a:pt x="51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6" name="Freeform 463"/>
            <p:cNvSpPr/>
            <p:nvPr/>
          </p:nvSpPr>
          <p:spPr bwMode="auto">
            <a:xfrm>
              <a:off x="7912586" y="3387339"/>
              <a:ext cx="287932" cy="287932"/>
            </a:xfrm>
            <a:custGeom>
              <a:avLst/>
              <a:gdLst>
                <a:gd name="T0" fmla="*/ 68 w 72"/>
                <a:gd name="T1" fmla="*/ 51 h 72"/>
                <a:gd name="T2" fmla="*/ 71 w 72"/>
                <a:gd name="T3" fmla="*/ 42 h 72"/>
                <a:gd name="T4" fmla="*/ 72 w 72"/>
                <a:gd name="T5" fmla="*/ 36 h 72"/>
                <a:gd name="T6" fmla="*/ 65 w 72"/>
                <a:gd name="T7" fmla="*/ 15 h 72"/>
                <a:gd name="T8" fmla="*/ 58 w 72"/>
                <a:gd name="T9" fmla="*/ 8 h 72"/>
                <a:gd name="T10" fmla="*/ 38 w 72"/>
                <a:gd name="T11" fmla="*/ 0 h 72"/>
                <a:gd name="T12" fmla="*/ 36 w 72"/>
                <a:gd name="T13" fmla="*/ 0 h 72"/>
                <a:gd name="T14" fmla="*/ 28 w 72"/>
                <a:gd name="T15" fmla="*/ 1 h 72"/>
                <a:gd name="T16" fmla="*/ 0 w 72"/>
                <a:gd name="T17" fmla="*/ 36 h 72"/>
                <a:gd name="T18" fmla="*/ 2 w 72"/>
                <a:gd name="T19" fmla="*/ 46 h 72"/>
                <a:gd name="T20" fmla="*/ 6 w 72"/>
                <a:gd name="T21" fmla="*/ 55 h 72"/>
                <a:gd name="T22" fmla="*/ 17 w 72"/>
                <a:gd name="T23" fmla="*/ 66 h 72"/>
                <a:gd name="T24" fmla="*/ 25 w 72"/>
                <a:gd name="T25" fmla="*/ 70 h 72"/>
                <a:gd name="T26" fmla="*/ 36 w 72"/>
                <a:gd name="T27" fmla="*/ 72 h 72"/>
                <a:gd name="T28" fmla="*/ 36 w 72"/>
                <a:gd name="T29" fmla="*/ 72 h 72"/>
                <a:gd name="T30" fmla="*/ 46 w 72"/>
                <a:gd name="T31" fmla="*/ 70 h 72"/>
                <a:gd name="T32" fmla="*/ 68 w 72"/>
                <a:gd name="T33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 extrusionOk="0">
                  <a:moveTo>
                    <a:pt x="68" y="51"/>
                  </a:moveTo>
                  <a:cubicBezTo>
                    <a:pt x="70" y="48"/>
                    <a:pt x="71" y="45"/>
                    <a:pt x="71" y="42"/>
                  </a:cubicBezTo>
                  <a:cubicBezTo>
                    <a:pt x="72" y="40"/>
                    <a:pt x="72" y="38"/>
                    <a:pt x="72" y="36"/>
                  </a:cubicBezTo>
                  <a:cubicBezTo>
                    <a:pt x="72" y="28"/>
                    <a:pt x="69" y="20"/>
                    <a:pt x="65" y="15"/>
                  </a:cubicBezTo>
                  <a:cubicBezTo>
                    <a:pt x="63" y="12"/>
                    <a:pt x="60" y="10"/>
                    <a:pt x="58" y="8"/>
                  </a:cubicBezTo>
                  <a:cubicBezTo>
                    <a:pt x="52" y="3"/>
                    <a:pt x="45" y="1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3" y="0"/>
                    <a:pt x="30" y="0"/>
                    <a:pt x="28" y="1"/>
                  </a:cubicBezTo>
                  <a:cubicBezTo>
                    <a:pt x="12" y="5"/>
                    <a:pt x="0" y="19"/>
                    <a:pt x="0" y="36"/>
                  </a:cubicBezTo>
                  <a:cubicBezTo>
                    <a:pt x="0" y="39"/>
                    <a:pt x="1" y="43"/>
                    <a:pt x="2" y="46"/>
                  </a:cubicBezTo>
                  <a:cubicBezTo>
                    <a:pt x="2" y="49"/>
                    <a:pt x="4" y="52"/>
                    <a:pt x="6" y="55"/>
                  </a:cubicBezTo>
                  <a:cubicBezTo>
                    <a:pt x="8" y="59"/>
                    <a:pt x="12" y="63"/>
                    <a:pt x="17" y="66"/>
                  </a:cubicBezTo>
                  <a:cubicBezTo>
                    <a:pt x="19" y="68"/>
                    <a:pt x="22" y="69"/>
                    <a:pt x="25" y="70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9" y="72"/>
                    <a:pt x="43" y="71"/>
                    <a:pt x="46" y="70"/>
                  </a:cubicBezTo>
                  <a:cubicBezTo>
                    <a:pt x="56" y="67"/>
                    <a:pt x="64" y="60"/>
                    <a:pt x="68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7" name="Freeform 464"/>
            <p:cNvSpPr/>
            <p:nvPr/>
          </p:nvSpPr>
          <p:spPr bwMode="auto">
            <a:xfrm>
              <a:off x="8946343" y="3715261"/>
              <a:ext cx="283933" cy="283933"/>
            </a:xfrm>
            <a:custGeom>
              <a:avLst/>
              <a:gdLst>
                <a:gd name="T0" fmla="*/ 31 w 71"/>
                <a:gd name="T1" fmla="*/ 0 h 71"/>
                <a:gd name="T2" fmla="*/ 21 w 71"/>
                <a:gd name="T3" fmla="*/ 3 h 71"/>
                <a:gd name="T4" fmla="*/ 3 w 71"/>
                <a:gd name="T5" fmla="*/ 20 h 71"/>
                <a:gd name="T6" fmla="*/ 0 w 71"/>
                <a:gd name="T7" fmla="*/ 29 h 71"/>
                <a:gd name="T8" fmla="*/ 0 w 71"/>
                <a:gd name="T9" fmla="*/ 36 h 71"/>
                <a:gd name="T10" fmla="*/ 2 w 71"/>
                <a:gd name="T11" fmla="*/ 48 h 71"/>
                <a:gd name="T12" fmla="*/ 7 w 71"/>
                <a:gd name="T13" fmla="*/ 57 h 71"/>
                <a:gd name="T14" fmla="*/ 14 w 71"/>
                <a:gd name="T15" fmla="*/ 64 h 71"/>
                <a:gd name="T16" fmla="*/ 22 w 71"/>
                <a:gd name="T17" fmla="*/ 69 h 71"/>
                <a:gd name="T18" fmla="*/ 35 w 71"/>
                <a:gd name="T19" fmla="*/ 71 h 71"/>
                <a:gd name="T20" fmla="*/ 67 w 71"/>
                <a:gd name="T21" fmla="*/ 52 h 71"/>
                <a:gd name="T22" fmla="*/ 71 w 71"/>
                <a:gd name="T23" fmla="*/ 42 h 71"/>
                <a:gd name="T24" fmla="*/ 71 w 71"/>
                <a:gd name="T25" fmla="*/ 36 h 71"/>
                <a:gd name="T26" fmla="*/ 71 w 71"/>
                <a:gd name="T27" fmla="*/ 33 h 71"/>
                <a:gd name="T28" fmla="*/ 69 w 71"/>
                <a:gd name="T29" fmla="*/ 23 h 71"/>
                <a:gd name="T30" fmla="*/ 63 w 71"/>
                <a:gd name="T31" fmla="*/ 13 h 71"/>
                <a:gd name="T32" fmla="*/ 55 w 71"/>
                <a:gd name="T33" fmla="*/ 6 h 71"/>
                <a:gd name="T34" fmla="*/ 35 w 71"/>
                <a:gd name="T35" fmla="*/ 0 h 71"/>
                <a:gd name="T36" fmla="*/ 31 w 71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71" extrusionOk="0">
                  <a:moveTo>
                    <a:pt x="31" y="0"/>
                  </a:moveTo>
                  <a:cubicBezTo>
                    <a:pt x="28" y="1"/>
                    <a:pt x="24" y="1"/>
                    <a:pt x="21" y="3"/>
                  </a:cubicBezTo>
                  <a:cubicBezTo>
                    <a:pt x="14" y="6"/>
                    <a:pt x="7" y="12"/>
                    <a:pt x="3" y="20"/>
                  </a:cubicBezTo>
                  <a:cubicBezTo>
                    <a:pt x="2" y="23"/>
                    <a:pt x="1" y="26"/>
                    <a:pt x="0" y="29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0" y="40"/>
                    <a:pt x="1" y="44"/>
                    <a:pt x="2" y="48"/>
                  </a:cubicBezTo>
                  <a:cubicBezTo>
                    <a:pt x="3" y="51"/>
                    <a:pt x="5" y="54"/>
                    <a:pt x="7" y="57"/>
                  </a:cubicBezTo>
                  <a:cubicBezTo>
                    <a:pt x="9" y="60"/>
                    <a:pt x="11" y="62"/>
                    <a:pt x="14" y="64"/>
                  </a:cubicBezTo>
                  <a:cubicBezTo>
                    <a:pt x="16" y="66"/>
                    <a:pt x="19" y="68"/>
                    <a:pt x="22" y="69"/>
                  </a:cubicBezTo>
                  <a:cubicBezTo>
                    <a:pt x="26" y="71"/>
                    <a:pt x="31" y="71"/>
                    <a:pt x="35" y="71"/>
                  </a:cubicBezTo>
                  <a:cubicBezTo>
                    <a:pt x="49" y="71"/>
                    <a:pt x="62" y="63"/>
                    <a:pt x="67" y="52"/>
                  </a:cubicBezTo>
                  <a:cubicBezTo>
                    <a:pt x="69" y="49"/>
                    <a:pt x="70" y="46"/>
                    <a:pt x="71" y="42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5"/>
                    <a:pt x="71" y="34"/>
                    <a:pt x="71" y="33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7" y="19"/>
                    <a:pt x="65" y="16"/>
                    <a:pt x="63" y="13"/>
                  </a:cubicBezTo>
                  <a:cubicBezTo>
                    <a:pt x="61" y="10"/>
                    <a:pt x="58" y="8"/>
                    <a:pt x="55" y="6"/>
                  </a:cubicBezTo>
                  <a:cubicBezTo>
                    <a:pt x="49" y="2"/>
                    <a:pt x="43" y="0"/>
                    <a:pt x="35" y="0"/>
                  </a:cubicBezTo>
                  <a:cubicBezTo>
                    <a:pt x="34" y="0"/>
                    <a:pt x="32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8" name="Freeform 465"/>
            <p:cNvSpPr/>
            <p:nvPr/>
          </p:nvSpPr>
          <p:spPr bwMode="auto">
            <a:xfrm>
              <a:off x="8470455" y="4537066"/>
              <a:ext cx="283933" cy="289932"/>
            </a:xfrm>
            <a:custGeom>
              <a:avLst/>
              <a:gdLst>
                <a:gd name="T0" fmla="*/ 65 w 71"/>
                <a:gd name="T1" fmla="*/ 56 h 72"/>
                <a:gd name="T2" fmla="*/ 67 w 71"/>
                <a:gd name="T3" fmla="*/ 53 h 72"/>
                <a:gd name="T4" fmla="*/ 70 w 71"/>
                <a:gd name="T5" fmla="*/ 43 h 72"/>
                <a:gd name="T6" fmla="*/ 71 w 71"/>
                <a:gd name="T7" fmla="*/ 37 h 72"/>
                <a:gd name="T8" fmla="*/ 71 w 71"/>
                <a:gd name="T9" fmla="*/ 36 h 72"/>
                <a:gd name="T10" fmla="*/ 70 w 71"/>
                <a:gd name="T11" fmla="*/ 27 h 72"/>
                <a:gd name="T12" fmla="*/ 57 w 71"/>
                <a:gd name="T13" fmla="*/ 8 h 72"/>
                <a:gd name="T14" fmla="*/ 49 w 71"/>
                <a:gd name="T15" fmla="*/ 3 h 72"/>
                <a:gd name="T16" fmla="*/ 35 w 71"/>
                <a:gd name="T17" fmla="*/ 0 h 72"/>
                <a:gd name="T18" fmla="*/ 0 w 71"/>
                <a:gd name="T19" fmla="*/ 36 h 72"/>
                <a:gd name="T20" fmla="*/ 0 w 71"/>
                <a:gd name="T21" fmla="*/ 40 h 72"/>
                <a:gd name="T22" fmla="*/ 2 w 71"/>
                <a:gd name="T23" fmla="*/ 49 h 72"/>
                <a:gd name="T24" fmla="*/ 35 w 71"/>
                <a:gd name="T25" fmla="*/ 72 h 72"/>
                <a:gd name="T26" fmla="*/ 59 w 71"/>
                <a:gd name="T27" fmla="*/ 63 h 72"/>
                <a:gd name="T28" fmla="*/ 65 w 71"/>
                <a:gd name="T29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 extrusionOk="0">
                  <a:moveTo>
                    <a:pt x="65" y="56"/>
                  </a:moveTo>
                  <a:cubicBezTo>
                    <a:pt x="66" y="55"/>
                    <a:pt x="67" y="54"/>
                    <a:pt x="67" y="53"/>
                  </a:cubicBezTo>
                  <a:cubicBezTo>
                    <a:pt x="69" y="50"/>
                    <a:pt x="70" y="47"/>
                    <a:pt x="70" y="43"/>
                  </a:cubicBezTo>
                  <a:cubicBezTo>
                    <a:pt x="71" y="41"/>
                    <a:pt x="71" y="39"/>
                    <a:pt x="71" y="37"/>
                  </a:cubicBezTo>
                  <a:cubicBezTo>
                    <a:pt x="71" y="37"/>
                    <a:pt x="71" y="36"/>
                    <a:pt x="71" y="36"/>
                  </a:cubicBezTo>
                  <a:cubicBezTo>
                    <a:pt x="71" y="33"/>
                    <a:pt x="71" y="30"/>
                    <a:pt x="70" y="27"/>
                  </a:cubicBezTo>
                  <a:cubicBezTo>
                    <a:pt x="68" y="19"/>
                    <a:pt x="64" y="12"/>
                    <a:pt x="57" y="8"/>
                  </a:cubicBezTo>
                  <a:cubicBezTo>
                    <a:pt x="55" y="6"/>
                    <a:pt x="52" y="4"/>
                    <a:pt x="49" y="3"/>
                  </a:cubicBezTo>
                  <a:cubicBezTo>
                    <a:pt x="45" y="1"/>
                    <a:pt x="40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0" y="43"/>
                    <a:pt x="1" y="46"/>
                    <a:pt x="2" y="49"/>
                  </a:cubicBezTo>
                  <a:cubicBezTo>
                    <a:pt x="8" y="62"/>
                    <a:pt x="20" y="72"/>
                    <a:pt x="35" y="72"/>
                  </a:cubicBezTo>
                  <a:cubicBezTo>
                    <a:pt x="44" y="72"/>
                    <a:pt x="53" y="68"/>
                    <a:pt x="59" y="63"/>
                  </a:cubicBezTo>
                  <a:cubicBezTo>
                    <a:pt x="61" y="61"/>
                    <a:pt x="63" y="58"/>
                    <a:pt x="65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99" name="Freeform 466"/>
            <p:cNvSpPr/>
            <p:nvPr/>
          </p:nvSpPr>
          <p:spPr bwMode="auto">
            <a:xfrm>
              <a:off x="8762386" y="3077412"/>
              <a:ext cx="283933" cy="285933"/>
            </a:xfrm>
            <a:custGeom>
              <a:avLst/>
              <a:gdLst>
                <a:gd name="T0" fmla="*/ 35 w 71"/>
                <a:gd name="T1" fmla="*/ 71 h 71"/>
                <a:gd name="T2" fmla="*/ 40 w 71"/>
                <a:gd name="T3" fmla="*/ 71 h 71"/>
                <a:gd name="T4" fmla="*/ 50 w 71"/>
                <a:gd name="T5" fmla="*/ 68 h 71"/>
                <a:gd name="T6" fmla="*/ 71 w 71"/>
                <a:gd name="T7" fmla="*/ 36 h 71"/>
                <a:gd name="T8" fmla="*/ 66 w 71"/>
                <a:gd name="T9" fmla="*/ 17 h 71"/>
                <a:gd name="T10" fmla="*/ 60 w 71"/>
                <a:gd name="T11" fmla="*/ 9 h 71"/>
                <a:gd name="T12" fmla="*/ 35 w 71"/>
                <a:gd name="T13" fmla="*/ 0 h 71"/>
                <a:gd name="T14" fmla="*/ 9 w 71"/>
                <a:gd name="T15" fmla="*/ 12 h 71"/>
                <a:gd name="T16" fmla="*/ 3 w 71"/>
                <a:gd name="T17" fmla="*/ 20 h 71"/>
                <a:gd name="T18" fmla="*/ 0 w 71"/>
                <a:gd name="T19" fmla="*/ 36 h 71"/>
                <a:gd name="T20" fmla="*/ 35 w 71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1" extrusionOk="0">
                  <a:moveTo>
                    <a:pt x="35" y="71"/>
                  </a:move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29"/>
                    <a:pt x="69" y="22"/>
                    <a:pt x="66" y="17"/>
                  </a:cubicBezTo>
                  <a:cubicBezTo>
                    <a:pt x="64" y="14"/>
                    <a:pt x="62" y="12"/>
                    <a:pt x="60" y="9"/>
                  </a:cubicBezTo>
                  <a:cubicBezTo>
                    <a:pt x="53" y="3"/>
                    <a:pt x="45" y="0"/>
                    <a:pt x="35" y="0"/>
                  </a:cubicBezTo>
                  <a:cubicBezTo>
                    <a:pt x="25" y="0"/>
                    <a:pt x="15" y="5"/>
                    <a:pt x="9" y="12"/>
                  </a:cubicBezTo>
                  <a:cubicBezTo>
                    <a:pt x="6" y="15"/>
                    <a:pt x="5" y="17"/>
                    <a:pt x="3" y="20"/>
                  </a:cubicBezTo>
                  <a:cubicBezTo>
                    <a:pt x="1" y="25"/>
                    <a:pt x="0" y="30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0" name="Freeform 467"/>
            <p:cNvSpPr/>
            <p:nvPr/>
          </p:nvSpPr>
          <p:spPr bwMode="auto">
            <a:xfrm>
              <a:off x="9268266" y="4445088"/>
              <a:ext cx="283933" cy="285933"/>
            </a:xfrm>
            <a:custGeom>
              <a:avLst/>
              <a:gdLst>
                <a:gd name="T0" fmla="*/ 0 w 71"/>
                <a:gd name="T1" fmla="*/ 35 h 71"/>
                <a:gd name="T2" fmla="*/ 0 w 71"/>
                <a:gd name="T3" fmla="*/ 36 h 71"/>
                <a:gd name="T4" fmla="*/ 1 w 71"/>
                <a:gd name="T5" fmla="*/ 45 h 71"/>
                <a:gd name="T6" fmla="*/ 36 w 71"/>
                <a:gd name="T7" fmla="*/ 71 h 71"/>
                <a:gd name="T8" fmla="*/ 44 w 71"/>
                <a:gd name="T9" fmla="*/ 70 h 71"/>
                <a:gd name="T10" fmla="*/ 54 w 71"/>
                <a:gd name="T11" fmla="*/ 66 h 71"/>
                <a:gd name="T12" fmla="*/ 71 w 71"/>
                <a:gd name="T13" fmla="*/ 36 h 71"/>
                <a:gd name="T14" fmla="*/ 70 w 71"/>
                <a:gd name="T15" fmla="*/ 26 h 71"/>
                <a:gd name="T16" fmla="*/ 66 w 71"/>
                <a:gd name="T17" fmla="*/ 17 h 71"/>
                <a:gd name="T18" fmla="*/ 42 w 71"/>
                <a:gd name="T19" fmla="*/ 1 h 71"/>
                <a:gd name="T20" fmla="*/ 36 w 71"/>
                <a:gd name="T21" fmla="*/ 0 h 71"/>
                <a:gd name="T22" fmla="*/ 33 w 71"/>
                <a:gd name="T23" fmla="*/ 0 h 71"/>
                <a:gd name="T24" fmla="*/ 0 w 71"/>
                <a:gd name="T25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1" extrusionOk="0">
                  <a:moveTo>
                    <a:pt x="0" y="35"/>
                  </a:moveTo>
                  <a:cubicBezTo>
                    <a:pt x="0" y="35"/>
                    <a:pt x="0" y="35"/>
                    <a:pt x="0" y="36"/>
                  </a:cubicBezTo>
                  <a:cubicBezTo>
                    <a:pt x="0" y="39"/>
                    <a:pt x="0" y="42"/>
                    <a:pt x="1" y="45"/>
                  </a:cubicBezTo>
                  <a:cubicBezTo>
                    <a:pt x="5" y="60"/>
                    <a:pt x="19" y="71"/>
                    <a:pt x="36" y="71"/>
                  </a:cubicBezTo>
                  <a:cubicBezTo>
                    <a:pt x="39" y="71"/>
                    <a:pt x="41" y="71"/>
                    <a:pt x="44" y="70"/>
                  </a:cubicBezTo>
                  <a:cubicBezTo>
                    <a:pt x="48" y="70"/>
                    <a:pt x="51" y="68"/>
                    <a:pt x="54" y="66"/>
                  </a:cubicBezTo>
                  <a:cubicBezTo>
                    <a:pt x="64" y="60"/>
                    <a:pt x="71" y="49"/>
                    <a:pt x="71" y="36"/>
                  </a:cubicBezTo>
                  <a:cubicBezTo>
                    <a:pt x="71" y="32"/>
                    <a:pt x="71" y="29"/>
                    <a:pt x="70" y="26"/>
                  </a:cubicBezTo>
                  <a:cubicBezTo>
                    <a:pt x="69" y="23"/>
                    <a:pt x="68" y="20"/>
                    <a:pt x="66" y="17"/>
                  </a:cubicBezTo>
                  <a:cubicBezTo>
                    <a:pt x="61" y="9"/>
                    <a:pt x="53" y="2"/>
                    <a:pt x="42" y="1"/>
                  </a:cubicBezTo>
                  <a:cubicBezTo>
                    <a:pt x="40" y="0"/>
                    <a:pt x="38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14" y="2"/>
                    <a:pt x="0" y="17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1" name="Freeform 468"/>
            <p:cNvSpPr/>
            <p:nvPr/>
          </p:nvSpPr>
          <p:spPr bwMode="auto">
            <a:xfrm>
              <a:off x="9568195" y="5202910"/>
              <a:ext cx="283933" cy="285933"/>
            </a:xfrm>
            <a:custGeom>
              <a:avLst/>
              <a:gdLst>
                <a:gd name="T0" fmla="*/ 57 w 71"/>
                <a:gd name="T1" fmla="*/ 7 h 71"/>
                <a:gd name="T2" fmla="*/ 49 w 71"/>
                <a:gd name="T3" fmla="*/ 3 h 71"/>
                <a:gd name="T4" fmla="*/ 49 w 71"/>
                <a:gd name="T5" fmla="*/ 3 h 71"/>
                <a:gd name="T6" fmla="*/ 40 w 71"/>
                <a:gd name="T7" fmla="*/ 0 h 71"/>
                <a:gd name="T8" fmla="*/ 35 w 71"/>
                <a:gd name="T9" fmla="*/ 0 h 71"/>
                <a:gd name="T10" fmla="*/ 27 w 71"/>
                <a:gd name="T11" fmla="*/ 1 h 71"/>
                <a:gd name="T12" fmla="*/ 18 w 71"/>
                <a:gd name="T13" fmla="*/ 4 h 71"/>
                <a:gd name="T14" fmla="*/ 0 w 71"/>
                <a:gd name="T15" fmla="*/ 36 h 71"/>
                <a:gd name="T16" fmla="*/ 35 w 71"/>
                <a:gd name="T17" fmla="*/ 71 h 71"/>
                <a:gd name="T18" fmla="*/ 40 w 71"/>
                <a:gd name="T19" fmla="*/ 71 h 71"/>
                <a:gd name="T20" fmla="*/ 50 w 71"/>
                <a:gd name="T21" fmla="*/ 68 h 71"/>
                <a:gd name="T22" fmla="*/ 71 w 71"/>
                <a:gd name="T23" fmla="*/ 36 h 71"/>
                <a:gd name="T24" fmla="*/ 71 w 71"/>
                <a:gd name="T25" fmla="*/ 29 h 71"/>
                <a:gd name="T26" fmla="*/ 68 w 71"/>
                <a:gd name="T27" fmla="*/ 21 h 71"/>
                <a:gd name="T28" fmla="*/ 57 w 71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 extrusionOk="0">
                  <a:moveTo>
                    <a:pt x="57" y="7"/>
                  </a:moveTo>
                  <a:cubicBezTo>
                    <a:pt x="55" y="6"/>
                    <a:pt x="52" y="4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6" y="1"/>
                    <a:pt x="43" y="1"/>
                    <a:pt x="40" y="0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7" y="10"/>
                    <a:pt x="0" y="22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34"/>
                    <a:pt x="71" y="32"/>
                    <a:pt x="71" y="29"/>
                  </a:cubicBezTo>
                  <a:cubicBezTo>
                    <a:pt x="70" y="26"/>
                    <a:pt x="69" y="23"/>
                    <a:pt x="68" y="21"/>
                  </a:cubicBezTo>
                  <a:cubicBezTo>
                    <a:pt x="65" y="15"/>
                    <a:pt x="62" y="11"/>
                    <a:pt x="5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2" name="Freeform 469"/>
            <p:cNvSpPr/>
            <p:nvPr/>
          </p:nvSpPr>
          <p:spPr bwMode="auto">
            <a:xfrm>
              <a:off x="9664172" y="5544828"/>
              <a:ext cx="283933" cy="283933"/>
            </a:xfrm>
            <a:custGeom>
              <a:avLst/>
              <a:gdLst>
                <a:gd name="T0" fmla="*/ 11 w 71"/>
                <a:gd name="T1" fmla="*/ 10 h 71"/>
                <a:gd name="T2" fmla="*/ 5 w 71"/>
                <a:gd name="T3" fmla="*/ 17 h 71"/>
                <a:gd name="T4" fmla="*/ 0 w 71"/>
                <a:gd name="T5" fmla="*/ 36 h 71"/>
                <a:gd name="T6" fmla="*/ 36 w 71"/>
                <a:gd name="T7" fmla="*/ 71 h 71"/>
                <a:gd name="T8" fmla="*/ 71 w 71"/>
                <a:gd name="T9" fmla="*/ 36 h 71"/>
                <a:gd name="T10" fmla="*/ 36 w 71"/>
                <a:gd name="T11" fmla="*/ 0 h 71"/>
                <a:gd name="T12" fmla="*/ 30 w 71"/>
                <a:gd name="T13" fmla="*/ 0 h 71"/>
                <a:gd name="T14" fmla="*/ 21 w 71"/>
                <a:gd name="T15" fmla="*/ 3 h 71"/>
                <a:gd name="T16" fmla="*/ 11 w 71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 extrusionOk="0">
                  <a:moveTo>
                    <a:pt x="11" y="10"/>
                  </a:moveTo>
                  <a:cubicBezTo>
                    <a:pt x="9" y="12"/>
                    <a:pt x="7" y="14"/>
                    <a:pt x="5" y="17"/>
                  </a:cubicBezTo>
                  <a:cubicBezTo>
                    <a:pt x="2" y="23"/>
                    <a:pt x="0" y="29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55" y="71"/>
                    <a:pt x="71" y="55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7" y="1"/>
                    <a:pt x="24" y="2"/>
                    <a:pt x="21" y="3"/>
                  </a:cubicBezTo>
                  <a:cubicBezTo>
                    <a:pt x="17" y="5"/>
                    <a:pt x="14" y="7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3" name="Freeform 470"/>
            <p:cNvSpPr/>
            <p:nvPr/>
          </p:nvSpPr>
          <p:spPr bwMode="auto">
            <a:xfrm>
              <a:off x="10405997" y="4934973"/>
              <a:ext cx="283933" cy="287932"/>
            </a:xfrm>
            <a:custGeom>
              <a:avLst/>
              <a:gdLst>
                <a:gd name="T0" fmla="*/ 35 w 71"/>
                <a:gd name="T1" fmla="*/ 0 h 72"/>
                <a:gd name="T2" fmla="*/ 28 w 71"/>
                <a:gd name="T3" fmla="*/ 1 h 72"/>
                <a:gd name="T4" fmla="*/ 17 w 71"/>
                <a:gd name="T5" fmla="*/ 5 h 72"/>
                <a:gd name="T6" fmla="*/ 2 w 71"/>
                <a:gd name="T7" fmla="*/ 23 h 72"/>
                <a:gd name="T8" fmla="*/ 0 w 71"/>
                <a:gd name="T9" fmla="*/ 32 h 72"/>
                <a:gd name="T10" fmla="*/ 0 w 71"/>
                <a:gd name="T11" fmla="*/ 36 h 72"/>
                <a:gd name="T12" fmla="*/ 0 w 71"/>
                <a:gd name="T13" fmla="*/ 41 h 72"/>
                <a:gd name="T14" fmla="*/ 3 w 71"/>
                <a:gd name="T15" fmla="*/ 52 h 72"/>
                <a:gd name="T16" fmla="*/ 35 w 71"/>
                <a:gd name="T17" fmla="*/ 72 h 72"/>
                <a:gd name="T18" fmla="*/ 71 w 71"/>
                <a:gd name="T19" fmla="*/ 36 h 72"/>
                <a:gd name="T20" fmla="*/ 50 w 71"/>
                <a:gd name="T21" fmla="*/ 4 h 72"/>
                <a:gd name="T22" fmla="*/ 41 w 71"/>
                <a:gd name="T23" fmla="*/ 1 h 72"/>
                <a:gd name="T24" fmla="*/ 35 w 71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 extrusionOk="0">
                  <a:moveTo>
                    <a:pt x="35" y="0"/>
                  </a:moveTo>
                  <a:cubicBezTo>
                    <a:pt x="33" y="0"/>
                    <a:pt x="30" y="1"/>
                    <a:pt x="28" y="1"/>
                  </a:cubicBezTo>
                  <a:cubicBezTo>
                    <a:pt x="24" y="2"/>
                    <a:pt x="20" y="3"/>
                    <a:pt x="17" y="5"/>
                  </a:cubicBezTo>
                  <a:cubicBezTo>
                    <a:pt x="10" y="9"/>
                    <a:pt x="5" y="16"/>
                    <a:pt x="2" y="23"/>
                  </a:cubicBezTo>
                  <a:cubicBezTo>
                    <a:pt x="1" y="26"/>
                    <a:pt x="0" y="29"/>
                    <a:pt x="0" y="32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5"/>
                    <a:pt x="2" y="48"/>
                    <a:pt x="3" y="52"/>
                  </a:cubicBezTo>
                  <a:cubicBezTo>
                    <a:pt x="9" y="64"/>
                    <a:pt x="21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22"/>
                    <a:pt x="63" y="9"/>
                    <a:pt x="50" y="4"/>
                  </a:cubicBezTo>
                  <a:cubicBezTo>
                    <a:pt x="48" y="2"/>
                    <a:pt x="44" y="1"/>
                    <a:pt x="41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4" name="Freeform 471"/>
            <p:cNvSpPr/>
            <p:nvPr/>
          </p:nvSpPr>
          <p:spPr bwMode="auto">
            <a:xfrm>
              <a:off x="10056080" y="4101170"/>
              <a:ext cx="285933" cy="287932"/>
            </a:xfrm>
            <a:custGeom>
              <a:avLst/>
              <a:gdLst>
                <a:gd name="T0" fmla="*/ 0 w 71"/>
                <a:gd name="T1" fmla="*/ 36 h 72"/>
                <a:gd name="T2" fmla="*/ 1 w 71"/>
                <a:gd name="T3" fmla="*/ 46 h 72"/>
                <a:gd name="T4" fmla="*/ 6 w 71"/>
                <a:gd name="T5" fmla="*/ 56 h 72"/>
                <a:gd name="T6" fmla="*/ 17 w 71"/>
                <a:gd name="T7" fmla="*/ 67 h 72"/>
                <a:gd name="T8" fmla="*/ 26 w 71"/>
                <a:gd name="T9" fmla="*/ 71 h 72"/>
                <a:gd name="T10" fmla="*/ 36 w 71"/>
                <a:gd name="T11" fmla="*/ 72 h 72"/>
                <a:gd name="T12" fmla="*/ 44 w 71"/>
                <a:gd name="T13" fmla="*/ 71 h 72"/>
                <a:gd name="T14" fmla="*/ 53 w 71"/>
                <a:gd name="T15" fmla="*/ 67 h 72"/>
                <a:gd name="T16" fmla="*/ 71 w 71"/>
                <a:gd name="T17" fmla="*/ 38 h 72"/>
                <a:gd name="T18" fmla="*/ 71 w 71"/>
                <a:gd name="T19" fmla="*/ 36 h 72"/>
                <a:gd name="T20" fmla="*/ 71 w 71"/>
                <a:gd name="T21" fmla="*/ 28 h 72"/>
                <a:gd name="T22" fmla="*/ 36 w 71"/>
                <a:gd name="T23" fmla="*/ 0 h 72"/>
                <a:gd name="T24" fmla="*/ 4 w 71"/>
                <a:gd name="T25" fmla="*/ 20 h 72"/>
                <a:gd name="T26" fmla="*/ 1 w 71"/>
                <a:gd name="T27" fmla="*/ 29 h 72"/>
                <a:gd name="T28" fmla="*/ 0 w 71"/>
                <a:gd name="T2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 extrusionOk="0">
                  <a:moveTo>
                    <a:pt x="0" y="36"/>
                  </a:moveTo>
                  <a:cubicBezTo>
                    <a:pt x="0" y="39"/>
                    <a:pt x="0" y="43"/>
                    <a:pt x="1" y="46"/>
                  </a:cubicBezTo>
                  <a:cubicBezTo>
                    <a:pt x="2" y="49"/>
                    <a:pt x="4" y="53"/>
                    <a:pt x="6" y="56"/>
                  </a:cubicBezTo>
                  <a:cubicBezTo>
                    <a:pt x="9" y="60"/>
                    <a:pt x="12" y="64"/>
                    <a:pt x="17" y="67"/>
                  </a:cubicBezTo>
                  <a:cubicBezTo>
                    <a:pt x="20" y="68"/>
                    <a:pt x="23" y="70"/>
                    <a:pt x="26" y="71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9" y="72"/>
                    <a:pt x="42" y="72"/>
                    <a:pt x="44" y="71"/>
                  </a:cubicBezTo>
                  <a:cubicBezTo>
                    <a:pt x="48" y="70"/>
                    <a:pt x="51" y="69"/>
                    <a:pt x="53" y="67"/>
                  </a:cubicBezTo>
                  <a:cubicBezTo>
                    <a:pt x="64" y="61"/>
                    <a:pt x="71" y="50"/>
                    <a:pt x="71" y="38"/>
                  </a:cubicBezTo>
                  <a:cubicBezTo>
                    <a:pt x="71" y="37"/>
                    <a:pt x="71" y="37"/>
                    <a:pt x="71" y="36"/>
                  </a:cubicBezTo>
                  <a:cubicBezTo>
                    <a:pt x="71" y="33"/>
                    <a:pt x="71" y="31"/>
                    <a:pt x="71" y="28"/>
                  </a:cubicBezTo>
                  <a:cubicBezTo>
                    <a:pt x="67" y="12"/>
                    <a:pt x="53" y="0"/>
                    <a:pt x="36" y="0"/>
                  </a:cubicBezTo>
                  <a:cubicBezTo>
                    <a:pt x="22" y="0"/>
                    <a:pt x="10" y="8"/>
                    <a:pt x="4" y="20"/>
                  </a:cubicBezTo>
                  <a:cubicBezTo>
                    <a:pt x="2" y="23"/>
                    <a:pt x="1" y="26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5" name="Freeform 472"/>
            <p:cNvSpPr/>
            <p:nvPr/>
          </p:nvSpPr>
          <p:spPr bwMode="auto">
            <a:xfrm>
              <a:off x="10008091" y="3475318"/>
              <a:ext cx="289932" cy="287932"/>
            </a:xfrm>
            <a:custGeom>
              <a:avLst/>
              <a:gdLst>
                <a:gd name="T0" fmla="*/ 67 w 72"/>
                <a:gd name="T1" fmla="*/ 18 h 72"/>
                <a:gd name="T2" fmla="*/ 61 w 72"/>
                <a:gd name="T3" fmla="*/ 11 h 72"/>
                <a:gd name="T4" fmla="*/ 48 w 72"/>
                <a:gd name="T5" fmla="*/ 2 h 72"/>
                <a:gd name="T6" fmla="*/ 39 w 72"/>
                <a:gd name="T7" fmla="*/ 0 h 72"/>
                <a:gd name="T8" fmla="*/ 36 w 72"/>
                <a:gd name="T9" fmla="*/ 0 h 72"/>
                <a:gd name="T10" fmla="*/ 18 w 72"/>
                <a:gd name="T11" fmla="*/ 5 h 72"/>
                <a:gd name="T12" fmla="*/ 10 w 72"/>
                <a:gd name="T13" fmla="*/ 11 h 72"/>
                <a:gd name="T14" fmla="*/ 0 w 72"/>
                <a:gd name="T15" fmla="*/ 36 h 72"/>
                <a:gd name="T16" fmla="*/ 0 w 72"/>
                <a:gd name="T17" fmla="*/ 40 h 72"/>
                <a:gd name="T18" fmla="*/ 3 w 72"/>
                <a:gd name="T19" fmla="*/ 49 h 72"/>
                <a:gd name="T20" fmla="*/ 22 w 72"/>
                <a:gd name="T21" fmla="*/ 69 h 72"/>
                <a:gd name="T22" fmla="*/ 32 w 72"/>
                <a:gd name="T23" fmla="*/ 72 h 72"/>
                <a:gd name="T24" fmla="*/ 36 w 72"/>
                <a:gd name="T25" fmla="*/ 72 h 72"/>
                <a:gd name="T26" fmla="*/ 59 w 72"/>
                <a:gd name="T27" fmla="*/ 63 h 72"/>
                <a:gd name="T28" fmla="*/ 66 w 72"/>
                <a:gd name="T29" fmla="*/ 56 h 72"/>
                <a:gd name="T30" fmla="*/ 70 w 72"/>
                <a:gd name="T31" fmla="*/ 46 h 72"/>
                <a:gd name="T32" fmla="*/ 72 w 72"/>
                <a:gd name="T33" fmla="*/ 37 h 72"/>
                <a:gd name="T34" fmla="*/ 72 w 72"/>
                <a:gd name="T35" fmla="*/ 36 h 72"/>
                <a:gd name="T36" fmla="*/ 67 w 72"/>
                <a:gd name="T37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2" extrusionOk="0">
                  <a:moveTo>
                    <a:pt x="67" y="18"/>
                  </a:moveTo>
                  <a:cubicBezTo>
                    <a:pt x="65" y="15"/>
                    <a:pt x="63" y="13"/>
                    <a:pt x="61" y="11"/>
                  </a:cubicBezTo>
                  <a:cubicBezTo>
                    <a:pt x="58" y="7"/>
                    <a:pt x="53" y="4"/>
                    <a:pt x="48" y="2"/>
                  </a:cubicBezTo>
                  <a:cubicBezTo>
                    <a:pt x="45" y="1"/>
                    <a:pt x="42" y="1"/>
                    <a:pt x="39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29" y="0"/>
                    <a:pt x="23" y="2"/>
                    <a:pt x="18" y="5"/>
                  </a:cubicBezTo>
                  <a:cubicBezTo>
                    <a:pt x="15" y="7"/>
                    <a:pt x="13" y="9"/>
                    <a:pt x="10" y="11"/>
                  </a:cubicBezTo>
                  <a:cubicBezTo>
                    <a:pt x="4" y="17"/>
                    <a:pt x="0" y="2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6" y="58"/>
                    <a:pt x="13" y="65"/>
                    <a:pt x="22" y="69"/>
                  </a:cubicBezTo>
                  <a:cubicBezTo>
                    <a:pt x="25" y="70"/>
                    <a:pt x="29" y="71"/>
                    <a:pt x="32" y="72"/>
                  </a:cubicBezTo>
                  <a:cubicBezTo>
                    <a:pt x="34" y="72"/>
                    <a:pt x="35" y="72"/>
                    <a:pt x="36" y="72"/>
                  </a:cubicBezTo>
                  <a:cubicBezTo>
                    <a:pt x="45" y="72"/>
                    <a:pt x="53" y="68"/>
                    <a:pt x="59" y="63"/>
                  </a:cubicBezTo>
                  <a:cubicBezTo>
                    <a:pt x="62" y="61"/>
                    <a:pt x="64" y="59"/>
                    <a:pt x="66" y="56"/>
                  </a:cubicBezTo>
                  <a:cubicBezTo>
                    <a:pt x="68" y="53"/>
                    <a:pt x="69" y="50"/>
                    <a:pt x="70" y="46"/>
                  </a:cubicBezTo>
                  <a:cubicBezTo>
                    <a:pt x="71" y="43"/>
                    <a:pt x="72" y="40"/>
                    <a:pt x="72" y="37"/>
                  </a:cubicBezTo>
                  <a:cubicBezTo>
                    <a:pt x="72" y="37"/>
                    <a:pt x="72" y="36"/>
                    <a:pt x="72" y="36"/>
                  </a:cubicBezTo>
                  <a:cubicBezTo>
                    <a:pt x="72" y="29"/>
                    <a:pt x="70" y="23"/>
                    <a:pt x="6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6" name="Freeform 473"/>
            <p:cNvSpPr/>
            <p:nvPr/>
          </p:nvSpPr>
          <p:spPr bwMode="auto">
            <a:xfrm>
              <a:off x="10693929" y="4049182"/>
              <a:ext cx="289932" cy="283933"/>
            </a:xfrm>
            <a:custGeom>
              <a:avLst/>
              <a:gdLst>
                <a:gd name="T0" fmla="*/ 58 w 72"/>
                <a:gd name="T1" fmla="*/ 7 h 71"/>
                <a:gd name="T2" fmla="*/ 44 w 72"/>
                <a:gd name="T3" fmla="*/ 1 h 71"/>
                <a:gd name="T4" fmla="*/ 36 w 72"/>
                <a:gd name="T5" fmla="*/ 0 h 71"/>
                <a:gd name="T6" fmla="*/ 34 w 72"/>
                <a:gd name="T7" fmla="*/ 0 h 71"/>
                <a:gd name="T8" fmla="*/ 12 w 72"/>
                <a:gd name="T9" fmla="*/ 9 h 71"/>
                <a:gd name="T10" fmla="*/ 6 w 72"/>
                <a:gd name="T11" fmla="*/ 17 h 71"/>
                <a:gd name="T12" fmla="*/ 0 w 72"/>
                <a:gd name="T13" fmla="*/ 34 h 71"/>
                <a:gd name="T14" fmla="*/ 0 w 72"/>
                <a:gd name="T15" fmla="*/ 36 h 71"/>
                <a:gd name="T16" fmla="*/ 1 w 72"/>
                <a:gd name="T17" fmla="*/ 43 h 71"/>
                <a:gd name="T18" fmla="*/ 21 w 72"/>
                <a:gd name="T19" fmla="*/ 68 h 71"/>
                <a:gd name="T20" fmla="*/ 29 w 72"/>
                <a:gd name="T21" fmla="*/ 71 h 71"/>
                <a:gd name="T22" fmla="*/ 36 w 72"/>
                <a:gd name="T23" fmla="*/ 71 h 71"/>
                <a:gd name="T24" fmla="*/ 72 w 72"/>
                <a:gd name="T25" fmla="*/ 36 h 71"/>
                <a:gd name="T26" fmla="*/ 64 w 72"/>
                <a:gd name="T27" fmla="*/ 14 h 71"/>
                <a:gd name="T28" fmla="*/ 58 w 72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 extrusionOk="0">
                  <a:moveTo>
                    <a:pt x="58" y="7"/>
                  </a:moveTo>
                  <a:cubicBezTo>
                    <a:pt x="54" y="4"/>
                    <a:pt x="49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26" y="0"/>
                    <a:pt x="18" y="4"/>
                    <a:pt x="12" y="9"/>
                  </a:cubicBezTo>
                  <a:cubicBezTo>
                    <a:pt x="9" y="11"/>
                    <a:pt x="7" y="14"/>
                    <a:pt x="6" y="17"/>
                  </a:cubicBezTo>
                  <a:cubicBezTo>
                    <a:pt x="3" y="22"/>
                    <a:pt x="1" y="27"/>
                    <a:pt x="0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41"/>
                    <a:pt x="1" y="43"/>
                  </a:cubicBezTo>
                  <a:cubicBezTo>
                    <a:pt x="3" y="54"/>
                    <a:pt x="11" y="63"/>
                    <a:pt x="21" y="68"/>
                  </a:cubicBezTo>
                  <a:cubicBezTo>
                    <a:pt x="23" y="69"/>
                    <a:pt x="26" y="70"/>
                    <a:pt x="29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56" y="71"/>
                    <a:pt x="72" y="55"/>
                    <a:pt x="72" y="36"/>
                  </a:cubicBezTo>
                  <a:cubicBezTo>
                    <a:pt x="72" y="27"/>
                    <a:pt x="69" y="20"/>
                    <a:pt x="64" y="14"/>
                  </a:cubicBezTo>
                  <a:cubicBezTo>
                    <a:pt x="62" y="11"/>
                    <a:pt x="60" y="9"/>
                    <a:pt x="5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7" name="Freeform 474"/>
            <p:cNvSpPr/>
            <p:nvPr/>
          </p:nvSpPr>
          <p:spPr bwMode="auto">
            <a:xfrm>
              <a:off x="11119828" y="3623283"/>
              <a:ext cx="287932" cy="283933"/>
            </a:xfrm>
            <a:custGeom>
              <a:avLst/>
              <a:gdLst>
                <a:gd name="T0" fmla="*/ 36 w 72"/>
                <a:gd name="T1" fmla="*/ 0 h 71"/>
                <a:gd name="T2" fmla="*/ 27 w 72"/>
                <a:gd name="T3" fmla="*/ 1 h 71"/>
                <a:gd name="T4" fmla="*/ 18 w 72"/>
                <a:gd name="T5" fmla="*/ 4 h 71"/>
                <a:gd name="T6" fmla="*/ 2 w 72"/>
                <a:gd name="T7" fmla="*/ 26 h 71"/>
                <a:gd name="T8" fmla="*/ 0 w 72"/>
                <a:gd name="T9" fmla="*/ 35 h 71"/>
                <a:gd name="T10" fmla="*/ 0 w 72"/>
                <a:gd name="T11" fmla="*/ 35 h 71"/>
                <a:gd name="T12" fmla="*/ 8 w 72"/>
                <a:gd name="T13" fmla="*/ 58 h 71"/>
                <a:gd name="T14" fmla="*/ 14 w 72"/>
                <a:gd name="T15" fmla="*/ 64 h 71"/>
                <a:gd name="T16" fmla="*/ 36 w 72"/>
                <a:gd name="T17" fmla="*/ 71 h 71"/>
                <a:gd name="T18" fmla="*/ 72 w 72"/>
                <a:gd name="T19" fmla="*/ 35 h 71"/>
                <a:gd name="T20" fmla="*/ 36 w 72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 extrusionOk="0">
                  <a:moveTo>
                    <a:pt x="36" y="0"/>
                  </a:move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10" y="9"/>
                    <a:pt x="4" y="17"/>
                    <a:pt x="2" y="26"/>
                  </a:cubicBezTo>
                  <a:cubicBezTo>
                    <a:pt x="1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0"/>
                    <a:pt x="12" y="62"/>
                    <a:pt x="14" y="64"/>
                  </a:cubicBezTo>
                  <a:cubicBezTo>
                    <a:pt x="20" y="68"/>
                    <a:pt x="28" y="71"/>
                    <a:pt x="36" y="71"/>
                  </a:cubicBezTo>
                  <a:cubicBezTo>
                    <a:pt x="56" y="71"/>
                    <a:pt x="72" y="55"/>
                    <a:pt x="72" y="35"/>
                  </a:cubicBezTo>
                  <a:cubicBezTo>
                    <a:pt x="72" y="16"/>
                    <a:pt x="56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8" name="Freeform 475"/>
            <p:cNvSpPr/>
            <p:nvPr/>
          </p:nvSpPr>
          <p:spPr bwMode="auto">
            <a:xfrm>
              <a:off x="10789907" y="2853465"/>
              <a:ext cx="285933" cy="283933"/>
            </a:xfrm>
            <a:custGeom>
              <a:avLst/>
              <a:gdLst>
                <a:gd name="T0" fmla="*/ 1 w 71"/>
                <a:gd name="T1" fmla="*/ 24 h 71"/>
                <a:gd name="T2" fmla="*/ 0 w 71"/>
                <a:gd name="T3" fmla="*/ 34 h 71"/>
                <a:gd name="T4" fmla="*/ 0 w 71"/>
                <a:gd name="T5" fmla="*/ 35 h 71"/>
                <a:gd name="T6" fmla="*/ 5 w 71"/>
                <a:gd name="T7" fmla="*/ 54 h 71"/>
                <a:gd name="T8" fmla="*/ 11 w 71"/>
                <a:gd name="T9" fmla="*/ 61 h 71"/>
                <a:gd name="T10" fmla="*/ 28 w 71"/>
                <a:gd name="T11" fmla="*/ 70 h 71"/>
                <a:gd name="T12" fmla="*/ 35 w 71"/>
                <a:gd name="T13" fmla="*/ 71 h 71"/>
                <a:gd name="T14" fmla="*/ 38 w 71"/>
                <a:gd name="T15" fmla="*/ 71 h 71"/>
                <a:gd name="T16" fmla="*/ 45 w 71"/>
                <a:gd name="T17" fmla="*/ 70 h 71"/>
                <a:gd name="T18" fmla="*/ 54 w 71"/>
                <a:gd name="T19" fmla="*/ 66 h 71"/>
                <a:gd name="T20" fmla="*/ 71 w 71"/>
                <a:gd name="T21" fmla="*/ 35 h 71"/>
                <a:gd name="T22" fmla="*/ 35 w 71"/>
                <a:gd name="T23" fmla="*/ 0 h 71"/>
                <a:gd name="T24" fmla="*/ 19 w 71"/>
                <a:gd name="T25" fmla="*/ 3 h 71"/>
                <a:gd name="T26" fmla="*/ 12 w 71"/>
                <a:gd name="T27" fmla="*/ 9 h 71"/>
                <a:gd name="T28" fmla="*/ 1 w 71"/>
                <a:gd name="T29" fmla="*/ 2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 extrusionOk="0">
                  <a:moveTo>
                    <a:pt x="1" y="24"/>
                  </a:moveTo>
                  <a:cubicBezTo>
                    <a:pt x="0" y="27"/>
                    <a:pt x="0" y="31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42"/>
                    <a:pt x="2" y="49"/>
                    <a:pt x="5" y="54"/>
                  </a:cubicBezTo>
                  <a:cubicBezTo>
                    <a:pt x="7" y="57"/>
                    <a:pt x="9" y="59"/>
                    <a:pt x="11" y="61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5" y="71"/>
                  </a:cubicBezTo>
                  <a:cubicBezTo>
                    <a:pt x="36" y="71"/>
                    <a:pt x="37" y="71"/>
                    <a:pt x="38" y="71"/>
                  </a:cubicBezTo>
                  <a:cubicBezTo>
                    <a:pt x="40" y="71"/>
                    <a:pt x="43" y="70"/>
                    <a:pt x="45" y="70"/>
                  </a:cubicBezTo>
                  <a:cubicBezTo>
                    <a:pt x="49" y="69"/>
                    <a:pt x="51" y="68"/>
                    <a:pt x="54" y="66"/>
                  </a:cubicBezTo>
                  <a:cubicBezTo>
                    <a:pt x="64" y="60"/>
                    <a:pt x="71" y="48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30" y="0"/>
                    <a:pt x="24" y="1"/>
                    <a:pt x="19" y="3"/>
                  </a:cubicBezTo>
                  <a:cubicBezTo>
                    <a:pt x="16" y="5"/>
                    <a:pt x="14" y="7"/>
                    <a:pt x="12" y="9"/>
                  </a:cubicBezTo>
                  <a:cubicBezTo>
                    <a:pt x="7" y="13"/>
                    <a:pt x="3" y="18"/>
                    <a:pt x="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09" name="Freeform 476"/>
            <p:cNvSpPr/>
            <p:nvPr/>
          </p:nvSpPr>
          <p:spPr bwMode="auto">
            <a:xfrm>
              <a:off x="10306021" y="2163628"/>
              <a:ext cx="287932" cy="283933"/>
            </a:xfrm>
            <a:custGeom>
              <a:avLst/>
              <a:gdLst>
                <a:gd name="T0" fmla="*/ 1 w 72"/>
                <a:gd name="T1" fmla="*/ 29 h 71"/>
                <a:gd name="T2" fmla="*/ 0 w 72"/>
                <a:gd name="T3" fmla="*/ 36 h 71"/>
                <a:gd name="T4" fmla="*/ 1 w 72"/>
                <a:gd name="T5" fmla="*/ 39 h 71"/>
                <a:gd name="T6" fmla="*/ 9 w 72"/>
                <a:gd name="T7" fmla="*/ 59 h 71"/>
                <a:gd name="T8" fmla="*/ 17 w 72"/>
                <a:gd name="T9" fmla="*/ 66 h 71"/>
                <a:gd name="T10" fmla="*/ 24 w 72"/>
                <a:gd name="T11" fmla="*/ 69 h 71"/>
                <a:gd name="T12" fmla="*/ 33 w 72"/>
                <a:gd name="T13" fmla="*/ 71 h 71"/>
                <a:gd name="T14" fmla="*/ 36 w 72"/>
                <a:gd name="T15" fmla="*/ 71 h 71"/>
                <a:gd name="T16" fmla="*/ 53 w 72"/>
                <a:gd name="T17" fmla="*/ 67 h 71"/>
                <a:gd name="T18" fmla="*/ 61 w 72"/>
                <a:gd name="T19" fmla="*/ 62 h 71"/>
                <a:gd name="T20" fmla="*/ 72 w 72"/>
                <a:gd name="T21" fmla="*/ 36 h 71"/>
                <a:gd name="T22" fmla="*/ 36 w 72"/>
                <a:gd name="T23" fmla="*/ 0 h 71"/>
                <a:gd name="T24" fmla="*/ 10 w 72"/>
                <a:gd name="T25" fmla="*/ 12 h 71"/>
                <a:gd name="T26" fmla="*/ 4 w 72"/>
                <a:gd name="T27" fmla="*/ 20 h 71"/>
                <a:gd name="T28" fmla="*/ 1 w 72"/>
                <a:gd name="T2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 extrusionOk="0">
                  <a:moveTo>
                    <a:pt x="1" y="29"/>
                  </a:moveTo>
                  <a:cubicBezTo>
                    <a:pt x="1" y="31"/>
                    <a:pt x="0" y="33"/>
                    <a:pt x="0" y="36"/>
                  </a:cubicBezTo>
                  <a:cubicBezTo>
                    <a:pt x="0" y="37"/>
                    <a:pt x="0" y="38"/>
                    <a:pt x="1" y="39"/>
                  </a:cubicBezTo>
                  <a:cubicBezTo>
                    <a:pt x="1" y="47"/>
                    <a:pt x="4" y="54"/>
                    <a:pt x="9" y="59"/>
                  </a:cubicBezTo>
                  <a:cubicBezTo>
                    <a:pt x="12" y="62"/>
                    <a:pt x="14" y="64"/>
                    <a:pt x="17" y="66"/>
                  </a:cubicBezTo>
                  <a:cubicBezTo>
                    <a:pt x="19" y="67"/>
                    <a:pt x="21" y="68"/>
                    <a:pt x="24" y="69"/>
                  </a:cubicBezTo>
                  <a:cubicBezTo>
                    <a:pt x="27" y="70"/>
                    <a:pt x="30" y="71"/>
                    <a:pt x="33" y="71"/>
                  </a:cubicBezTo>
                  <a:cubicBezTo>
                    <a:pt x="34" y="71"/>
                    <a:pt x="35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cubicBezTo>
                    <a:pt x="56" y="66"/>
                    <a:pt x="58" y="64"/>
                    <a:pt x="61" y="62"/>
                  </a:cubicBezTo>
                  <a:cubicBezTo>
                    <a:pt x="68" y="55"/>
                    <a:pt x="72" y="4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26" y="0"/>
                    <a:pt x="16" y="4"/>
                    <a:pt x="10" y="12"/>
                  </a:cubicBezTo>
                  <a:cubicBezTo>
                    <a:pt x="7" y="14"/>
                    <a:pt x="5" y="17"/>
                    <a:pt x="4" y="20"/>
                  </a:cubicBezTo>
                  <a:cubicBezTo>
                    <a:pt x="3" y="23"/>
                    <a:pt x="2" y="26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10" name="Freeform 477"/>
            <p:cNvSpPr/>
            <p:nvPr/>
          </p:nvSpPr>
          <p:spPr bwMode="auto">
            <a:xfrm>
              <a:off x="9616184" y="1721732"/>
              <a:ext cx="283933" cy="289932"/>
            </a:xfrm>
            <a:custGeom>
              <a:avLst/>
              <a:gdLst>
                <a:gd name="T0" fmla="*/ 0 w 71"/>
                <a:gd name="T1" fmla="*/ 38 h 72"/>
                <a:gd name="T2" fmla="*/ 6 w 71"/>
                <a:gd name="T3" fmla="*/ 57 h 72"/>
                <a:gd name="T4" fmla="*/ 13 w 71"/>
                <a:gd name="T5" fmla="*/ 64 h 72"/>
                <a:gd name="T6" fmla="*/ 20 w 71"/>
                <a:gd name="T7" fmla="*/ 69 h 72"/>
                <a:gd name="T8" fmla="*/ 29 w 71"/>
                <a:gd name="T9" fmla="*/ 71 h 72"/>
                <a:gd name="T10" fmla="*/ 35 w 71"/>
                <a:gd name="T11" fmla="*/ 72 h 72"/>
                <a:gd name="T12" fmla="*/ 63 w 71"/>
                <a:gd name="T13" fmla="*/ 59 h 72"/>
                <a:gd name="T14" fmla="*/ 68 w 71"/>
                <a:gd name="T15" fmla="*/ 51 h 72"/>
                <a:gd name="T16" fmla="*/ 71 w 71"/>
                <a:gd name="T17" fmla="*/ 36 h 72"/>
                <a:gd name="T18" fmla="*/ 35 w 71"/>
                <a:gd name="T19" fmla="*/ 0 h 72"/>
                <a:gd name="T20" fmla="*/ 1 w 71"/>
                <a:gd name="T21" fmla="*/ 28 h 72"/>
                <a:gd name="T22" fmla="*/ 0 w 71"/>
                <a:gd name="T23" fmla="*/ 36 h 72"/>
                <a:gd name="T24" fmla="*/ 0 w 71"/>
                <a:gd name="T2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 extrusionOk="0">
                  <a:moveTo>
                    <a:pt x="0" y="38"/>
                  </a:moveTo>
                  <a:cubicBezTo>
                    <a:pt x="0" y="45"/>
                    <a:pt x="2" y="51"/>
                    <a:pt x="6" y="57"/>
                  </a:cubicBezTo>
                  <a:cubicBezTo>
                    <a:pt x="8" y="59"/>
                    <a:pt x="10" y="62"/>
                    <a:pt x="13" y="64"/>
                  </a:cubicBezTo>
                  <a:cubicBezTo>
                    <a:pt x="15" y="66"/>
                    <a:pt x="17" y="67"/>
                    <a:pt x="20" y="69"/>
                  </a:cubicBezTo>
                  <a:cubicBezTo>
                    <a:pt x="23" y="70"/>
                    <a:pt x="26" y="71"/>
                    <a:pt x="29" y="71"/>
                  </a:cubicBezTo>
                  <a:cubicBezTo>
                    <a:pt x="31" y="72"/>
                    <a:pt x="33" y="72"/>
                    <a:pt x="35" y="72"/>
                  </a:cubicBezTo>
                  <a:cubicBezTo>
                    <a:pt x="46" y="72"/>
                    <a:pt x="56" y="67"/>
                    <a:pt x="63" y="59"/>
                  </a:cubicBezTo>
                  <a:cubicBezTo>
                    <a:pt x="65" y="57"/>
                    <a:pt x="66" y="54"/>
                    <a:pt x="68" y="51"/>
                  </a:cubicBezTo>
                  <a:cubicBezTo>
                    <a:pt x="70" y="47"/>
                    <a:pt x="71" y="42"/>
                    <a:pt x="71" y="36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9" y="0"/>
                    <a:pt x="4" y="12"/>
                    <a:pt x="1" y="28"/>
                  </a:cubicBezTo>
                  <a:cubicBezTo>
                    <a:pt x="0" y="30"/>
                    <a:pt x="0" y="33"/>
                    <a:pt x="0" y="36"/>
                  </a:cubicBezTo>
                  <a:cubicBezTo>
                    <a:pt x="0" y="37"/>
                    <a:pt x="0" y="37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11" name="Freeform 478"/>
            <p:cNvSpPr/>
            <p:nvPr/>
          </p:nvSpPr>
          <p:spPr bwMode="auto">
            <a:xfrm>
              <a:off x="9364243" y="2591527"/>
              <a:ext cx="287932" cy="285933"/>
            </a:xfrm>
            <a:custGeom>
              <a:avLst/>
              <a:gdLst>
                <a:gd name="T0" fmla="*/ 50 w 72"/>
                <a:gd name="T1" fmla="*/ 2 h 71"/>
                <a:gd name="T2" fmla="*/ 41 w 72"/>
                <a:gd name="T3" fmla="*/ 0 h 71"/>
                <a:gd name="T4" fmla="*/ 36 w 72"/>
                <a:gd name="T5" fmla="*/ 0 h 71"/>
                <a:gd name="T6" fmla="*/ 14 w 72"/>
                <a:gd name="T7" fmla="*/ 7 h 71"/>
                <a:gd name="T8" fmla="*/ 8 w 72"/>
                <a:gd name="T9" fmla="*/ 14 h 71"/>
                <a:gd name="T10" fmla="*/ 0 w 72"/>
                <a:gd name="T11" fmla="*/ 35 h 71"/>
                <a:gd name="T12" fmla="*/ 0 w 72"/>
                <a:gd name="T13" fmla="*/ 39 h 71"/>
                <a:gd name="T14" fmla="*/ 2 w 72"/>
                <a:gd name="T15" fmla="*/ 48 h 71"/>
                <a:gd name="T16" fmla="*/ 5 w 72"/>
                <a:gd name="T17" fmla="*/ 54 h 71"/>
                <a:gd name="T18" fmla="*/ 12 w 72"/>
                <a:gd name="T19" fmla="*/ 62 h 71"/>
                <a:gd name="T20" fmla="*/ 28 w 72"/>
                <a:gd name="T21" fmla="*/ 70 h 71"/>
                <a:gd name="T22" fmla="*/ 36 w 72"/>
                <a:gd name="T23" fmla="*/ 71 h 71"/>
                <a:gd name="T24" fmla="*/ 39 w 72"/>
                <a:gd name="T25" fmla="*/ 71 h 71"/>
                <a:gd name="T26" fmla="*/ 51 w 72"/>
                <a:gd name="T27" fmla="*/ 68 h 71"/>
                <a:gd name="T28" fmla="*/ 60 w 72"/>
                <a:gd name="T29" fmla="*/ 62 h 71"/>
                <a:gd name="T30" fmla="*/ 70 w 72"/>
                <a:gd name="T31" fmla="*/ 47 h 71"/>
                <a:gd name="T32" fmla="*/ 72 w 72"/>
                <a:gd name="T33" fmla="*/ 38 h 71"/>
                <a:gd name="T34" fmla="*/ 72 w 72"/>
                <a:gd name="T35" fmla="*/ 35 h 71"/>
                <a:gd name="T36" fmla="*/ 50 w 72"/>
                <a:gd name="T37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1" extrusionOk="0">
                  <a:moveTo>
                    <a:pt x="50" y="2"/>
                  </a:moveTo>
                  <a:cubicBezTo>
                    <a:pt x="47" y="1"/>
                    <a:pt x="44" y="0"/>
                    <a:pt x="41" y="0"/>
                  </a:cubicBezTo>
                  <a:cubicBezTo>
                    <a:pt x="39" y="0"/>
                    <a:pt x="38" y="0"/>
                    <a:pt x="36" y="0"/>
                  </a:cubicBezTo>
                  <a:cubicBezTo>
                    <a:pt x="28" y="0"/>
                    <a:pt x="20" y="2"/>
                    <a:pt x="14" y="7"/>
                  </a:cubicBezTo>
                  <a:cubicBezTo>
                    <a:pt x="12" y="9"/>
                    <a:pt x="10" y="11"/>
                    <a:pt x="8" y="14"/>
                  </a:cubicBezTo>
                  <a:cubicBezTo>
                    <a:pt x="3" y="20"/>
                    <a:pt x="0" y="27"/>
                    <a:pt x="0" y="35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42"/>
                    <a:pt x="1" y="45"/>
                    <a:pt x="2" y="48"/>
                  </a:cubicBezTo>
                  <a:cubicBezTo>
                    <a:pt x="3" y="50"/>
                    <a:pt x="4" y="52"/>
                    <a:pt x="5" y="54"/>
                  </a:cubicBezTo>
                  <a:cubicBezTo>
                    <a:pt x="7" y="57"/>
                    <a:pt x="9" y="59"/>
                    <a:pt x="12" y="62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1" y="68"/>
                  </a:cubicBezTo>
                  <a:cubicBezTo>
                    <a:pt x="54" y="66"/>
                    <a:pt x="57" y="64"/>
                    <a:pt x="60" y="62"/>
                  </a:cubicBezTo>
                  <a:cubicBezTo>
                    <a:pt x="64" y="58"/>
                    <a:pt x="68" y="53"/>
                    <a:pt x="70" y="47"/>
                  </a:cubicBezTo>
                  <a:cubicBezTo>
                    <a:pt x="71" y="44"/>
                    <a:pt x="71" y="41"/>
                    <a:pt x="72" y="38"/>
                  </a:cubicBezTo>
                  <a:cubicBezTo>
                    <a:pt x="72" y="37"/>
                    <a:pt x="72" y="36"/>
                    <a:pt x="72" y="35"/>
                  </a:cubicBezTo>
                  <a:cubicBezTo>
                    <a:pt x="72" y="21"/>
                    <a:pt x="63" y="8"/>
                    <a:pt x="5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12" name="Freeform 479"/>
            <p:cNvSpPr/>
            <p:nvPr/>
          </p:nvSpPr>
          <p:spPr bwMode="auto">
            <a:xfrm>
              <a:off x="7114776" y="2019662"/>
              <a:ext cx="283933" cy="287932"/>
            </a:xfrm>
            <a:custGeom>
              <a:avLst/>
              <a:gdLst>
                <a:gd name="T0" fmla="*/ 15 w 71"/>
                <a:gd name="T1" fmla="*/ 65 h 72"/>
                <a:gd name="T2" fmla="*/ 26 w 71"/>
                <a:gd name="T3" fmla="*/ 70 h 72"/>
                <a:gd name="T4" fmla="*/ 35 w 71"/>
                <a:gd name="T5" fmla="*/ 72 h 72"/>
                <a:gd name="T6" fmla="*/ 37 w 71"/>
                <a:gd name="T7" fmla="*/ 72 h 72"/>
                <a:gd name="T8" fmla="*/ 71 w 71"/>
                <a:gd name="T9" fmla="*/ 41 h 72"/>
                <a:gd name="T10" fmla="*/ 71 w 71"/>
                <a:gd name="T11" fmla="*/ 36 h 72"/>
                <a:gd name="T12" fmla="*/ 71 w 71"/>
                <a:gd name="T13" fmla="*/ 31 h 72"/>
                <a:gd name="T14" fmla="*/ 71 w 71"/>
                <a:gd name="T15" fmla="*/ 29 h 72"/>
                <a:gd name="T16" fmla="*/ 67 w 71"/>
                <a:gd name="T17" fmla="*/ 18 h 72"/>
                <a:gd name="T18" fmla="*/ 35 w 71"/>
                <a:gd name="T19" fmla="*/ 0 h 72"/>
                <a:gd name="T20" fmla="*/ 0 w 71"/>
                <a:gd name="T21" fmla="*/ 36 h 72"/>
                <a:gd name="T22" fmla="*/ 8 w 71"/>
                <a:gd name="T23" fmla="*/ 58 h 72"/>
                <a:gd name="T24" fmla="*/ 15 w 71"/>
                <a:gd name="T2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 extrusionOk="0">
                  <a:moveTo>
                    <a:pt x="15" y="65"/>
                  </a:moveTo>
                  <a:cubicBezTo>
                    <a:pt x="18" y="67"/>
                    <a:pt x="22" y="69"/>
                    <a:pt x="26" y="70"/>
                  </a:cubicBezTo>
                  <a:cubicBezTo>
                    <a:pt x="29" y="71"/>
                    <a:pt x="32" y="72"/>
                    <a:pt x="35" y="72"/>
                  </a:cubicBezTo>
                  <a:cubicBezTo>
                    <a:pt x="36" y="72"/>
                    <a:pt x="37" y="72"/>
                    <a:pt x="37" y="72"/>
                  </a:cubicBezTo>
                  <a:cubicBezTo>
                    <a:pt x="54" y="71"/>
                    <a:pt x="68" y="58"/>
                    <a:pt x="71" y="41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4"/>
                    <a:pt x="71" y="33"/>
                    <a:pt x="71" y="31"/>
                  </a:cubicBezTo>
                  <a:cubicBezTo>
                    <a:pt x="71" y="31"/>
                    <a:pt x="71" y="30"/>
                    <a:pt x="71" y="29"/>
                  </a:cubicBezTo>
                  <a:cubicBezTo>
                    <a:pt x="70" y="25"/>
                    <a:pt x="69" y="22"/>
                    <a:pt x="67" y="18"/>
                  </a:cubicBezTo>
                  <a:cubicBezTo>
                    <a:pt x="61" y="8"/>
                    <a:pt x="49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1"/>
                    <a:pt x="12" y="63"/>
                    <a:pt x="15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113" name="Freeform 480"/>
            <p:cNvSpPr/>
            <p:nvPr/>
          </p:nvSpPr>
          <p:spPr bwMode="auto">
            <a:xfrm>
              <a:off x="8462457" y="1629754"/>
              <a:ext cx="287932" cy="287932"/>
            </a:xfrm>
            <a:custGeom>
              <a:avLst/>
              <a:gdLst>
                <a:gd name="T0" fmla="*/ 11 w 72"/>
                <a:gd name="T1" fmla="*/ 61 h 72"/>
                <a:gd name="T2" fmla="*/ 18 w 72"/>
                <a:gd name="T3" fmla="*/ 67 h 72"/>
                <a:gd name="T4" fmla="*/ 36 w 72"/>
                <a:gd name="T5" fmla="*/ 72 h 72"/>
                <a:gd name="T6" fmla="*/ 58 w 72"/>
                <a:gd name="T7" fmla="*/ 65 h 72"/>
                <a:gd name="T8" fmla="*/ 64 w 72"/>
                <a:gd name="T9" fmla="*/ 58 h 72"/>
                <a:gd name="T10" fmla="*/ 71 w 72"/>
                <a:gd name="T11" fmla="*/ 43 h 72"/>
                <a:gd name="T12" fmla="*/ 72 w 72"/>
                <a:gd name="T13" fmla="*/ 36 h 72"/>
                <a:gd name="T14" fmla="*/ 72 w 72"/>
                <a:gd name="T15" fmla="*/ 33 h 72"/>
                <a:gd name="T16" fmla="*/ 36 w 72"/>
                <a:gd name="T17" fmla="*/ 0 h 72"/>
                <a:gd name="T18" fmla="*/ 0 w 72"/>
                <a:gd name="T19" fmla="*/ 36 h 72"/>
                <a:gd name="T20" fmla="*/ 1 w 72"/>
                <a:gd name="T21" fmla="*/ 41 h 72"/>
                <a:gd name="T22" fmla="*/ 3 w 72"/>
                <a:gd name="T23" fmla="*/ 50 h 72"/>
                <a:gd name="T24" fmla="*/ 11 w 72"/>
                <a:gd name="T25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 extrusionOk="0">
                  <a:moveTo>
                    <a:pt x="11" y="61"/>
                  </a:moveTo>
                  <a:cubicBezTo>
                    <a:pt x="13" y="63"/>
                    <a:pt x="15" y="65"/>
                    <a:pt x="18" y="67"/>
                  </a:cubicBezTo>
                  <a:cubicBezTo>
                    <a:pt x="23" y="70"/>
                    <a:pt x="30" y="72"/>
                    <a:pt x="36" y="72"/>
                  </a:cubicBezTo>
                  <a:cubicBezTo>
                    <a:pt x="44" y="72"/>
                    <a:pt x="52" y="69"/>
                    <a:pt x="58" y="65"/>
                  </a:cubicBezTo>
                  <a:cubicBezTo>
                    <a:pt x="60" y="63"/>
                    <a:pt x="62" y="61"/>
                    <a:pt x="64" y="58"/>
                  </a:cubicBezTo>
                  <a:cubicBezTo>
                    <a:pt x="68" y="54"/>
                    <a:pt x="70" y="49"/>
                    <a:pt x="71" y="43"/>
                  </a:cubicBezTo>
                  <a:cubicBezTo>
                    <a:pt x="72" y="41"/>
                    <a:pt x="72" y="38"/>
                    <a:pt x="72" y="36"/>
                  </a:cubicBezTo>
                  <a:cubicBezTo>
                    <a:pt x="72" y="35"/>
                    <a:pt x="72" y="34"/>
                    <a:pt x="72" y="33"/>
                  </a:cubicBezTo>
                  <a:cubicBezTo>
                    <a:pt x="70" y="15"/>
                    <a:pt x="55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1" y="39"/>
                    <a:pt x="1" y="41"/>
                  </a:cubicBezTo>
                  <a:cubicBezTo>
                    <a:pt x="1" y="44"/>
                    <a:pt x="2" y="47"/>
                    <a:pt x="3" y="50"/>
                  </a:cubicBezTo>
                  <a:cubicBezTo>
                    <a:pt x="5" y="54"/>
                    <a:pt x="7" y="58"/>
                    <a:pt x="11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</p:grpSp>
      <p:sp>
        <p:nvSpPr>
          <p:cNvPr id="1439213330" name="AutoShape 78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471028" y="4028857"/>
            <a:ext cx="3282177" cy="737879"/>
          </a:xfrm>
          <a:prstGeom prst="roundRect">
            <a:avLst>
              <a:gd name="adj" fmla="val 16667"/>
            </a:avLst>
          </a:prstGeom>
          <a:solidFill>
            <a:srgbClr val="11475F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Анализ </a:t>
            </a:r>
            <a:r>
              <a:rPr lang="ru-RU" sz="14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на основе</a:t>
            </a:r>
            <a:r>
              <a:rPr lang="en-US" sz="14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 </a:t>
            </a:r>
            <a:r>
              <a:rPr lang="ru-RU" sz="14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утвержденных</a:t>
            </a:r>
            <a:b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</a:br>
            <a: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методик оценки риска</a:t>
            </a:r>
            <a:endParaRPr/>
          </a:p>
        </p:txBody>
      </p:sp>
      <p:sp>
        <p:nvSpPr>
          <p:cNvPr id="1909733473" name="AutoShape 8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63679" y="2109725"/>
            <a:ext cx="3722067" cy="383171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Выявленные факторы риска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730170012" name="AutoShape 82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86827" y="3131982"/>
            <a:ext cx="3722067" cy="464363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Подозрения на заболевания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381335669" name="AutoShape 83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86827" y="3717032"/>
            <a:ext cx="3722067" cy="420460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Предупреждения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232286710" name="AutoShape 84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92212" y="4238783"/>
            <a:ext cx="3722066" cy="486361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Итоговая оценка риска пациента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43699338" name="Rectangle 109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284130" y="1622636"/>
            <a:ext cx="3356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accent2"/>
                </a:solidFill>
                <a:latin typeface="Roboto Light"/>
                <a:ea typeface="Roboto Light"/>
                <a:cs typeface="Tahoma"/>
              </a:rPr>
              <a:t>ВХОДНЫЕ ДАННЫЕ: </a:t>
            </a:r>
            <a:br>
              <a:rPr lang="en-US" sz="1600">
                <a:solidFill>
                  <a:schemeClr val="accent2"/>
                </a:solidFill>
                <a:latin typeface="Roboto Light"/>
                <a:ea typeface="Roboto Light"/>
                <a:cs typeface="Tahoma"/>
              </a:rPr>
            </a:br>
            <a:r>
              <a:rPr lang="ru-RU" sz="1600">
                <a:solidFill>
                  <a:schemeClr val="accent2"/>
                </a:solidFill>
                <a:latin typeface="Roboto Light"/>
                <a:ea typeface="Roboto Light"/>
                <a:cs typeface="Tahoma"/>
              </a:rPr>
              <a:t>электронная медицинская карта (ЭМК)</a:t>
            </a:r>
            <a:endParaRPr lang="de-DE" sz="1600">
              <a:solidFill>
                <a:schemeClr val="accent2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1994787081" name="Rectangle 110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050409" y="1616363"/>
            <a:ext cx="38461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accent2"/>
                </a:solidFill>
                <a:latin typeface="Roboto Light"/>
                <a:ea typeface="Roboto Light"/>
                <a:cs typeface="Tahoma"/>
              </a:rPr>
              <a:t>СПОСОБЫ АНАЛИЗА:</a:t>
            </a:r>
            <a:endParaRPr lang="de-DE" sz="1600">
              <a:solidFill>
                <a:schemeClr val="accent2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190972037" name="Rectangle 11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10312" y="1616363"/>
            <a:ext cx="3862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chemeClr val="accent2"/>
                </a:solidFill>
                <a:latin typeface="Roboto Light"/>
                <a:ea typeface="Roboto Light"/>
                <a:cs typeface="Tahoma"/>
              </a:rPr>
              <a:t>ВЫХОДНЫЕ РЕЗУЛЬТАТЫ:</a:t>
            </a:r>
            <a:endParaRPr lang="de-DE" sz="1600">
              <a:solidFill>
                <a:schemeClr val="accent2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1478789442" name="AutoShape 81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56240" y="2613781"/>
            <a:ext cx="3722067" cy="383171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Прогнозы развития заболеваний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grpSp>
        <p:nvGrpSpPr>
          <p:cNvPr id="177519308" name="Группа 13"/>
          <p:cNvGrpSpPr/>
          <p:nvPr/>
        </p:nvGrpSpPr>
        <p:grpSpPr bwMode="auto">
          <a:xfrm>
            <a:off x="432434" y="2651930"/>
            <a:ext cx="2970217" cy="512763"/>
            <a:chOff x="392760" y="2866972"/>
            <a:chExt cx="2970217" cy="512763"/>
          </a:xfrm>
        </p:grpSpPr>
        <p:sp>
          <p:nvSpPr>
            <p:cNvPr id="15" name="Shape 3605"/>
            <p:cNvSpPr/>
            <p:nvPr/>
          </p:nvSpPr>
          <p:spPr bwMode="auto"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noFill/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 sz="1600">
                <a:solidFill>
                  <a:prstClr val="black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870807" y="2924647"/>
              <a:ext cx="24921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Roboto Light"/>
                  <a:ea typeface="Roboto Light"/>
                </a:rPr>
                <a:t>Врачебные осмотры</a:t>
              </a:r>
              <a:endParaRPr/>
            </a:p>
          </p:txBody>
        </p:sp>
      </p:grpSp>
      <p:grpSp>
        <p:nvGrpSpPr>
          <p:cNvPr id="1919101404" name="Группа 16"/>
          <p:cNvGrpSpPr/>
          <p:nvPr/>
        </p:nvGrpSpPr>
        <p:grpSpPr bwMode="auto">
          <a:xfrm>
            <a:off x="432434" y="3276230"/>
            <a:ext cx="2970217" cy="584775"/>
            <a:chOff x="392760" y="2802294"/>
            <a:chExt cx="2970217" cy="584775"/>
          </a:xfrm>
        </p:grpSpPr>
        <p:sp>
          <p:nvSpPr>
            <p:cNvPr id="18" name="Shape 3605"/>
            <p:cNvSpPr/>
            <p:nvPr/>
          </p:nvSpPr>
          <p:spPr bwMode="auto"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 sz="1600">
                <a:solidFill>
                  <a:prstClr val="black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870807" y="2802294"/>
              <a:ext cx="2492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Roboto Light"/>
                  <a:ea typeface="Roboto Light"/>
                </a:rPr>
                <a:t>Лабораторные исследования</a:t>
              </a:r>
              <a:endParaRPr/>
            </a:p>
          </p:txBody>
        </p:sp>
      </p:grpSp>
      <p:grpSp>
        <p:nvGrpSpPr>
          <p:cNvPr id="1262676231" name="Группа 19"/>
          <p:cNvGrpSpPr/>
          <p:nvPr/>
        </p:nvGrpSpPr>
        <p:grpSpPr bwMode="auto">
          <a:xfrm>
            <a:off x="437221" y="3966232"/>
            <a:ext cx="2970217" cy="584775"/>
            <a:chOff x="392760" y="2802294"/>
            <a:chExt cx="2970217" cy="584775"/>
          </a:xfrm>
        </p:grpSpPr>
        <p:sp>
          <p:nvSpPr>
            <p:cNvPr id="21" name="Shape 3605"/>
            <p:cNvSpPr/>
            <p:nvPr/>
          </p:nvSpPr>
          <p:spPr bwMode="auto"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 sz="1600">
                <a:solidFill>
                  <a:prstClr val="black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70807" y="2802294"/>
              <a:ext cx="2492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Roboto Light"/>
                  <a:ea typeface="Roboto Light"/>
                </a:rPr>
                <a:t>Инструментальные исследования</a:t>
              </a:r>
              <a:endParaRPr/>
            </a:p>
          </p:txBody>
        </p:sp>
      </p:grpSp>
      <p:grpSp>
        <p:nvGrpSpPr>
          <p:cNvPr id="2038413355" name="Группа 22"/>
          <p:cNvGrpSpPr/>
          <p:nvPr/>
        </p:nvGrpSpPr>
        <p:grpSpPr bwMode="auto">
          <a:xfrm>
            <a:off x="445092" y="4642070"/>
            <a:ext cx="3195309" cy="1077218"/>
            <a:chOff x="392760" y="2802294"/>
            <a:chExt cx="3195309" cy="1077218"/>
          </a:xfrm>
        </p:grpSpPr>
        <p:sp>
          <p:nvSpPr>
            <p:cNvPr id="24" name="Shape 3605"/>
            <p:cNvSpPr/>
            <p:nvPr/>
          </p:nvSpPr>
          <p:spPr bwMode="auto"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 sz="1600">
                <a:solidFill>
                  <a:prstClr val="black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870806" y="2802294"/>
              <a:ext cx="27172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Roboto Light"/>
                  <a:ea typeface="Roboto Light"/>
                </a:rPr>
                <a:t>Профосмотры, диспансеризация, диспансерное наблюдение</a:t>
              </a:r>
              <a:endParaRPr/>
            </a:p>
          </p:txBody>
        </p:sp>
      </p:grpSp>
      <p:grpSp>
        <p:nvGrpSpPr>
          <p:cNvPr id="2061884432" name="Группа 25"/>
          <p:cNvGrpSpPr/>
          <p:nvPr/>
        </p:nvGrpSpPr>
        <p:grpSpPr bwMode="auto">
          <a:xfrm>
            <a:off x="476579" y="5742208"/>
            <a:ext cx="2971374" cy="636841"/>
            <a:chOff x="392760" y="2866972"/>
            <a:chExt cx="2971374" cy="636840"/>
          </a:xfrm>
        </p:grpSpPr>
        <p:sp>
          <p:nvSpPr>
            <p:cNvPr id="27" name="Shape 3605"/>
            <p:cNvSpPr/>
            <p:nvPr/>
          </p:nvSpPr>
          <p:spPr bwMode="auto">
            <a:xfrm>
              <a:off x="392760" y="2866972"/>
              <a:ext cx="420974" cy="51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rgbClr val="2CACBA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 sz="1600">
                <a:solidFill>
                  <a:prstClr val="black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871964" y="2919038"/>
              <a:ext cx="249217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sz="1600">
                  <a:latin typeface="Roboto Light"/>
                  <a:ea typeface="Roboto Light"/>
                </a:rPr>
                <a:t>Другие данные пациента</a:t>
              </a:r>
              <a:endParaRPr/>
            </a:p>
          </p:txBody>
        </p:sp>
      </p:grpSp>
      <p:sp>
        <p:nvSpPr>
          <p:cNvPr id="1845213481" name="Закрывающая фигурная скобка 25"/>
          <p:cNvSpPr/>
          <p:nvPr/>
        </p:nvSpPr>
        <p:spPr bwMode="auto">
          <a:xfrm>
            <a:off x="3280579" y="2516189"/>
            <a:ext cx="919347" cy="3805647"/>
          </a:xfrm>
          <a:prstGeom prst="rightBrace">
            <a:avLst>
              <a:gd name="adj1" fmla="val 8333"/>
              <a:gd name="adj2" fmla="val 50231"/>
            </a:avLst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Roboto Light"/>
              <a:ea typeface="Roboto Light"/>
            </a:endParaRPr>
          </a:p>
        </p:txBody>
      </p:sp>
      <p:sp>
        <p:nvSpPr>
          <p:cNvPr id="584731038" name="AutoShape 78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471028" y="4941136"/>
            <a:ext cx="3282177" cy="737879"/>
          </a:xfrm>
          <a:prstGeom prst="roundRect">
            <a:avLst>
              <a:gd name="adj" fmla="val 16667"/>
            </a:avLst>
          </a:prstGeom>
          <a:solidFill>
            <a:srgbClr val="11475F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Анализ на основе требований </a:t>
            </a:r>
            <a:b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</a:br>
            <a: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нормативно-правовых актов</a:t>
            </a:r>
            <a:endParaRPr lang="de-DE" sz="1600">
              <a:solidFill>
                <a:srgbClr val="FFFFFF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940906145" name="AutoShape 78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4471028" y="5859472"/>
            <a:ext cx="3273863" cy="737879"/>
          </a:xfrm>
          <a:prstGeom prst="roundRect">
            <a:avLst>
              <a:gd name="adj" fmla="val 16667"/>
            </a:avLst>
          </a:prstGeom>
          <a:solidFill>
            <a:srgbClr val="11475F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Анализ на основе данных </a:t>
            </a:r>
            <a:b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</a:br>
            <a:r>
              <a:rPr lang="ru-RU" sz="1600">
                <a:solidFill>
                  <a:srgbClr val="FFFFFF"/>
                </a:solidFill>
                <a:latin typeface="Roboto Light"/>
                <a:ea typeface="Roboto Light"/>
                <a:cs typeface="Tahoma"/>
              </a:rPr>
              <a:t>клинических рекомендаций</a:t>
            </a:r>
            <a:endParaRPr lang="de-DE" sz="1600">
              <a:solidFill>
                <a:srgbClr val="FFFFFF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303778095" name="AutoShape 82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80455" y="4869159"/>
            <a:ext cx="3722066" cy="464363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Клинические рекомендации врачу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6558353" name="AutoShape 82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97598" y="5445224"/>
            <a:ext cx="3722066" cy="464363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Рекомендации</a:t>
            </a:r>
            <a:r>
              <a:rPr lang="ru-RU" sz="14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 </a:t>
            </a: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пациенту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294039728" name="Плюс 2"/>
          <p:cNvSpPr/>
          <p:nvPr/>
        </p:nvSpPr>
        <p:spPr bwMode="auto">
          <a:xfrm>
            <a:off x="5627550" y="3313988"/>
            <a:ext cx="726481" cy="662510"/>
          </a:xfrm>
          <a:prstGeom prst="mathPlus">
            <a:avLst>
              <a:gd name="adj1" fmla="val 2352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Roboto Light"/>
              <a:ea typeface="Roboto Light"/>
            </a:endParaRPr>
          </a:p>
        </p:txBody>
      </p:sp>
      <p:sp>
        <p:nvSpPr>
          <p:cNvPr id="957712632" name="Скругленный прямоугольник 3"/>
          <p:cNvSpPr/>
          <p:nvPr/>
        </p:nvSpPr>
        <p:spPr bwMode="auto">
          <a:xfrm>
            <a:off x="4432869" y="2594871"/>
            <a:ext cx="3153091" cy="781948"/>
          </a:xfrm>
          <a:prstGeom prst="roundRect">
            <a:avLst>
              <a:gd name="adj" fmla="val 50000"/>
            </a:avLst>
          </a:prstGeom>
          <a:solidFill>
            <a:srgbClr val="FFFFFF">
              <a:alpha val="61175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Roboto Light"/>
              <a:ea typeface="Roboto Light"/>
            </a:endParaRPr>
          </a:p>
        </p:txBody>
      </p:sp>
      <p:grpSp>
        <p:nvGrpSpPr>
          <p:cNvPr id="1985144727" name="Группа 1"/>
          <p:cNvGrpSpPr/>
          <p:nvPr/>
        </p:nvGrpSpPr>
        <p:grpSpPr bwMode="auto">
          <a:xfrm>
            <a:off x="4898566" y="2585559"/>
            <a:ext cx="2594240" cy="1015663"/>
            <a:chOff x="5293748" y="5180774"/>
            <a:chExt cx="2594240" cy="1015663"/>
          </a:xfrm>
        </p:grpSpPr>
        <p:sp>
          <p:nvSpPr>
            <p:cNvPr id="51" name="Freeform 6"/>
            <p:cNvSpPr>
              <a:spLocks noEditPoints="1"/>
            </p:cNvSpPr>
            <p:nvPr/>
          </p:nvSpPr>
          <p:spPr bwMode="auto">
            <a:xfrm>
              <a:off x="5293748" y="5220043"/>
              <a:ext cx="760841" cy="610435"/>
            </a:xfrm>
            <a:custGeom>
              <a:avLst/>
              <a:gdLst>
                <a:gd name="T0" fmla="*/ 673 w 783"/>
                <a:gd name="T1" fmla="*/ 98 h 628"/>
                <a:gd name="T2" fmla="*/ 388 w 783"/>
                <a:gd name="T3" fmla="*/ 1 h 628"/>
                <a:gd name="T4" fmla="*/ 69 w 783"/>
                <a:gd name="T5" fmla="*/ 118 h 628"/>
                <a:gd name="T6" fmla="*/ 137 w 783"/>
                <a:gd name="T7" fmla="*/ 433 h 628"/>
                <a:gd name="T8" fmla="*/ 481 w 783"/>
                <a:gd name="T9" fmla="*/ 593 h 628"/>
                <a:gd name="T10" fmla="*/ 720 w 783"/>
                <a:gd name="T11" fmla="*/ 425 h 628"/>
                <a:gd name="T12" fmla="*/ 599 w 783"/>
                <a:gd name="T13" fmla="*/ 84 h 628"/>
                <a:gd name="T14" fmla="*/ 539 w 783"/>
                <a:gd name="T15" fmla="*/ 145 h 628"/>
                <a:gd name="T16" fmla="*/ 553 w 783"/>
                <a:gd name="T17" fmla="*/ 157 h 628"/>
                <a:gd name="T18" fmla="*/ 419 w 783"/>
                <a:gd name="T19" fmla="*/ 88 h 628"/>
                <a:gd name="T20" fmla="*/ 291 w 783"/>
                <a:gd name="T21" fmla="*/ 50 h 628"/>
                <a:gd name="T22" fmla="*/ 416 w 783"/>
                <a:gd name="T23" fmla="*/ 235 h 628"/>
                <a:gd name="T24" fmla="*/ 383 w 783"/>
                <a:gd name="T25" fmla="*/ 316 h 628"/>
                <a:gd name="T26" fmla="*/ 337 w 783"/>
                <a:gd name="T27" fmla="*/ 246 h 628"/>
                <a:gd name="T28" fmla="*/ 278 w 783"/>
                <a:gd name="T29" fmla="*/ 123 h 628"/>
                <a:gd name="T30" fmla="*/ 356 w 783"/>
                <a:gd name="T31" fmla="*/ 223 h 628"/>
                <a:gd name="T32" fmla="*/ 257 w 783"/>
                <a:gd name="T33" fmla="*/ 121 h 628"/>
                <a:gd name="T34" fmla="*/ 62 w 783"/>
                <a:gd name="T35" fmla="*/ 162 h 628"/>
                <a:gd name="T36" fmla="*/ 129 w 783"/>
                <a:gd name="T37" fmla="*/ 195 h 628"/>
                <a:gd name="T38" fmla="*/ 164 w 783"/>
                <a:gd name="T39" fmla="*/ 322 h 628"/>
                <a:gd name="T40" fmla="*/ 89 w 783"/>
                <a:gd name="T41" fmla="*/ 272 h 628"/>
                <a:gd name="T42" fmla="*/ 75 w 783"/>
                <a:gd name="T43" fmla="*/ 310 h 628"/>
                <a:gd name="T44" fmla="*/ 198 w 783"/>
                <a:gd name="T45" fmla="*/ 314 h 628"/>
                <a:gd name="T46" fmla="*/ 71 w 783"/>
                <a:gd name="T47" fmla="*/ 249 h 628"/>
                <a:gd name="T48" fmla="*/ 146 w 783"/>
                <a:gd name="T49" fmla="*/ 405 h 628"/>
                <a:gd name="T50" fmla="*/ 161 w 783"/>
                <a:gd name="T51" fmla="*/ 306 h 628"/>
                <a:gd name="T52" fmla="*/ 97 w 783"/>
                <a:gd name="T53" fmla="*/ 121 h 628"/>
                <a:gd name="T54" fmla="*/ 204 w 783"/>
                <a:gd name="T55" fmla="*/ 205 h 628"/>
                <a:gd name="T56" fmla="*/ 224 w 783"/>
                <a:gd name="T57" fmla="*/ 379 h 628"/>
                <a:gd name="T58" fmla="*/ 237 w 783"/>
                <a:gd name="T59" fmla="*/ 455 h 628"/>
                <a:gd name="T60" fmla="*/ 316 w 783"/>
                <a:gd name="T61" fmla="*/ 469 h 628"/>
                <a:gd name="T62" fmla="*/ 342 w 783"/>
                <a:gd name="T63" fmla="*/ 455 h 628"/>
                <a:gd name="T64" fmla="*/ 327 w 783"/>
                <a:gd name="T65" fmla="*/ 452 h 628"/>
                <a:gd name="T66" fmla="*/ 266 w 783"/>
                <a:gd name="T67" fmla="*/ 244 h 628"/>
                <a:gd name="T68" fmla="*/ 169 w 783"/>
                <a:gd name="T69" fmla="*/ 85 h 628"/>
                <a:gd name="T70" fmla="*/ 257 w 783"/>
                <a:gd name="T71" fmla="*/ 135 h 628"/>
                <a:gd name="T72" fmla="*/ 372 w 783"/>
                <a:gd name="T73" fmla="*/ 431 h 628"/>
                <a:gd name="T74" fmla="*/ 438 w 783"/>
                <a:gd name="T75" fmla="*/ 511 h 628"/>
                <a:gd name="T76" fmla="*/ 477 w 783"/>
                <a:gd name="T77" fmla="*/ 272 h 628"/>
                <a:gd name="T78" fmla="*/ 462 w 783"/>
                <a:gd name="T79" fmla="*/ 266 h 628"/>
                <a:gd name="T80" fmla="*/ 467 w 783"/>
                <a:gd name="T81" fmla="*/ 68 h 628"/>
                <a:gd name="T82" fmla="*/ 531 w 783"/>
                <a:gd name="T83" fmla="*/ 158 h 628"/>
                <a:gd name="T84" fmla="*/ 501 w 783"/>
                <a:gd name="T85" fmla="*/ 396 h 628"/>
                <a:gd name="T86" fmla="*/ 479 w 783"/>
                <a:gd name="T87" fmla="*/ 524 h 628"/>
                <a:gd name="T88" fmla="*/ 533 w 783"/>
                <a:gd name="T89" fmla="*/ 576 h 628"/>
                <a:gd name="T90" fmla="*/ 503 w 783"/>
                <a:gd name="T91" fmla="*/ 535 h 628"/>
                <a:gd name="T92" fmla="*/ 523 w 783"/>
                <a:gd name="T93" fmla="*/ 541 h 628"/>
                <a:gd name="T94" fmla="*/ 667 w 783"/>
                <a:gd name="T95" fmla="*/ 512 h 628"/>
                <a:gd name="T96" fmla="*/ 599 w 783"/>
                <a:gd name="T97" fmla="*/ 469 h 628"/>
                <a:gd name="T98" fmla="*/ 639 w 783"/>
                <a:gd name="T99" fmla="*/ 316 h 628"/>
                <a:gd name="T100" fmla="*/ 592 w 783"/>
                <a:gd name="T101" fmla="*/ 379 h 628"/>
                <a:gd name="T102" fmla="*/ 541 w 783"/>
                <a:gd name="T103" fmla="*/ 354 h 628"/>
                <a:gd name="T104" fmla="*/ 484 w 783"/>
                <a:gd name="T105" fmla="*/ 497 h 628"/>
                <a:gd name="T106" fmla="*/ 558 w 783"/>
                <a:gd name="T107" fmla="*/ 253 h 628"/>
                <a:gd name="T108" fmla="*/ 604 w 783"/>
                <a:gd name="T109" fmla="*/ 148 h 628"/>
                <a:gd name="T110" fmla="*/ 673 w 783"/>
                <a:gd name="T111" fmla="*/ 291 h 628"/>
                <a:gd name="T112" fmla="*/ 625 w 783"/>
                <a:gd name="T113" fmla="*/ 316 h 628"/>
                <a:gd name="T114" fmla="*/ 691 w 783"/>
                <a:gd name="T115" fmla="*/ 268 h 628"/>
                <a:gd name="T116" fmla="*/ 696 w 783"/>
                <a:gd name="T117" fmla="*/ 249 h 628"/>
                <a:gd name="T118" fmla="*/ 621 w 783"/>
                <a:gd name="T119" fmla="*/ 129 h 628"/>
                <a:gd name="T120" fmla="*/ 733 w 783"/>
                <a:gd name="T121" fmla="*/ 22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3" h="628" extrusionOk="0">
                  <a:moveTo>
                    <a:pt x="770" y="294"/>
                  </a:moveTo>
                  <a:cubicBezTo>
                    <a:pt x="769" y="292"/>
                    <a:pt x="768" y="289"/>
                    <a:pt x="769" y="287"/>
                  </a:cubicBezTo>
                  <a:cubicBezTo>
                    <a:pt x="770" y="272"/>
                    <a:pt x="770" y="258"/>
                    <a:pt x="765" y="244"/>
                  </a:cubicBezTo>
                  <a:cubicBezTo>
                    <a:pt x="758" y="218"/>
                    <a:pt x="745" y="195"/>
                    <a:pt x="723" y="179"/>
                  </a:cubicBezTo>
                  <a:cubicBezTo>
                    <a:pt x="720" y="177"/>
                    <a:pt x="720" y="175"/>
                    <a:pt x="720" y="172"/>
                  </a:cubicBezTo>
                  <a:cubicBezTo>
                    <a:pt x="719" y="157"/>
                    <a:pt x="715" y="144"/>
                    <a:pt x="707" y="131"/>
                  </a:cubicBezTo>
                  <a:cubicBezTo>
                    <a:pt x="698" y="118"/>
                    <a:pt x="686" y="107"/>
                    <a:pt x="673" y="98"/>
                  </a:cubicBezTo>
                  <a:cubicBezTo>
                    <a:pt x="673" y="98"/>
                    <a:pt x="673" y="98"/>
                    <a:pt x="673" y="98"/>
                  </a:cubicBezTo>
                  <a:cubicBezTo>
                    <a:pt x="661" y="90"/>
                    <a:pt x="637" y="77"/>
                    <a:pt x="632" y="74"/>
                  </a:cubicBezTo>
                  <a:cubicBezTo>
                    <a:pt x="621" y="67"/>
                    <a:pt x="607" y="64"/>
                    <a:pt x="597" y="54"/>
                  </a:cubicBezTo>
                  <a:cubicBezTo>
                    <a:pt x="584" y="41"/>
                    <a:pt x="567" y="32"/>
                    <a:pt x="549" y="26"/>
                  </a:cubicBezTo>
                  <a:cubicBezTo>
                    <a:pt x="536" y="21"/>
                    <a:pt x="522" y="17"/>
                    <a:pt x="508" y="13"/>
                  </a:cubicBezTo>
                  <a:cubicBezTo>
                    <a:pt x="499" y="11"/>
                    <a:pt x="490" y="10"/>
                    <a:pt x="481" y="9"/>
                  </a:cubicBezTo>
                  <a:cubicBezTo>
                    <a:pt x="469" y="9"/>
                    <a:pt x="457" y="9"/>
                    <a:pt x="445" y="9"/>
                  </a:cubicBezTo>
                  <a:cubicBezTo>
                    <a:pt x="440" y="9"/>
                    <a:pt x="435" y="12"/>
                    <a:pt x="431" y="10"/>
                  </a:cubicBezTo>
                  <a:cubicBezTo>
                    <a:pt x="417" y="4"/>
                    <a:pt x="403" y="2"/>
                    <a:pt x="388" y="1"/>
                  </a:cubicBezTo>
                  <a:cubicBezTo>
                    <a:pt x="366" y="0"/>
                    <a:pt x="345" y="3"/>
                    <a:pt x="324" y="8"/>
                  </a:cubicBezTo>
                  <a:cubicBezTo>
                    <a:pt x="311" y="12"/>
                    <a:pt x="298" y="16"/>
                    <a:pt x="287" y="24"/>
                  </a:cubicBezTo>
                  <a:cubicBezTo>
                    <a:pt x="286" y="25"/>
                    <a:pt x="283" y="25"/>
                    <a:pt x="282" y="25"/>
                  </a:cubicBezTo>
                  <a:cubicBezTo>
                    <a:pt x="259" y="19"/>
                    <a:pt x="236" y="21"/>
                    <a:pt x="214" y="29"/>
                  </a:cubicBezTo>
                  <a:cubicBezTo>
                    <a:pt x="191" y="37"/>
                    <a:pt x="171" y="50"/>
                    <a:pt x="152" y="66"/>
                  </a:cubicBezTo>
                  <a:cubicBezTo>
                    <a:pt x="150" y="68"/>
                    <a:pt x="147" y="69"/>
                    <a:pt x="145" y="70"/>
                  </a:cubicBezTo>
                  <a:cubicBezTo>
                    <a:pt x="139" y="71"/>
                    <a:pt x="133" y="70"/>
                    <a:pt x="127" y="72"/>
                  </a:cubicBezTo>
                  <a:cubicBezTo>
                    <a:pt x="101" y="78"/>
                    <a:pt x="82" y="94"/>
                    <a:pt x="69" y="118"/>
                  </a:cubicBezTo>
                  <a:cubicBezTo>
                    <a:pt x="64" y="127"/>
                    <a:pt x="62" y="136"/>
                    <a:pt x="52" y="142"/>
                  </a:cubicBezTo>
                  <a:cubicBezTo>
                    <a:pt x="15" y="169"/>
                    <a:pt x="0" y="218"/>
                    <a:pt x="14" y="261"/>
                  </a:cubicBezTo>
                  <a:cubicBezTo>
                    <a:pt x="18" y="273"/>
                    <a:pt x="20" y="284"/>
                    <a:pt x="19" y="297"/>
                  </a:cubicBezTo>
                  <a:cubicBezTo>
                    <a:pt x="18" y="315"/>
                    <a:pt x="23" y="332"/>
                    <a:pt x="29" y="349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3" y="374"/>
                    <a:pt x="47" y="381"/>
                    <a:pt x="53" y="388"/>
                  </a:cubicBezTo>
                  <a:cubicBezTo>
                    <a:pt x="74" y="411"/>
                    <a:pt x="100" y="424"/>
                    <a:pt x="130" y="429"/>
                  </a:cubicBezTo>
                  <a:cubicBezTo>
                    <a:pt x="133" y="429"/>
                    <a:pt x="136" y="431"/>
                    <a:pt x="137" y="433"/>
                  </a:cubicBezTo>
                  <a:cubicBezTo>
                    <a:pt x="153" y="459"/>
                    <a:pt x="177" y="472"/>
                    <a:pt x="207" y="473"/>
                  </a:cubicBezTo>
                  <a:cubicBezTo>
                    <a:pt x="217" y="473"/>
                    <a:pt x="224" y="475"/>
                    <a:pt x="233" y="480"/>
                  </a:cubicBezTo>
                  <a:cubicBezTo>
                    <a:pt x="256" y="492"/>
                    <a:pt x="295" y="498"/>
                    <a:pt x="321" y="493"/>
                  </a:cubicBezTo>
                  <a:cubicBezTo>
                    <a:pt x="325" y="493"/>
                    <a:pt x="328" y="493"/>
                    <a:pt x="332" y="497"/>
                  </a:cubicBezTo>
                  <a:cubicBezTo>
                    <a:pt x="346" y="513"/>
                    <a:pt x="363" y="524"/>
                    <a:pt x="384" y="530"/>
                  </a:cubicBezTo>
                  <a:cubicBezTo>
                    <a:pt x="399" y="535"/>
                    <a:pt x="414" y="536"/>
                    <a:pt x="429" y="535"/>
                  </a:cubicBezTo>
                  <a:cubicBezTo>
                    <a:pt x="432" y="535"/>
                    <a:pt x="434" y="535"/>
                    <a:pt x="436" y="538"/>
                  </a:cubicBezTo>
                  <a:cubicBezTo>
                    <a:pt x="451" y="556"/>
                    <a:pt x="466" y="575"/>
                    <a:pt x="481" y="593"/>
                  </a:cubicBezTo>
                  <a:cubicBezTo>
                    <a:pt x="489" y="603"/>
                    <a:pt x="497" y="614"/>
                    <a:pt x="509" y="620"/>
                  </a:cubicBezTo>
                  <a:cubicBezTo>
                    <a:pt x="520" y="626"/>
                    <a:pt x="531" y="628"/>
                    <a:pt x="543" y="622"/>
                  </a:cubicBezTo>
                  <a:cubicBezTo>
                    <a:pt x="554" y="616"/>
                    <a:pt x="559" y="606"/>
                    <a:pt x="560" y="594"/>
                  </a:cubicBezTo>
                  <a:cubicBezTo>
                    <a:pt x="560" y="591"/>
                    <a:pt x="561" y="588"/>
                    <a:pt x="565" y="588"/>
                  </a:cubicBezTo>
                  <a:cubicBezTo>
                    <a:pt x="578" y="588"/>
                    <a:pt x="591" y="585"/>
                    <a:pt x="603" y="581"/>
                  </a:cubicBezTo>
                  <a:cubicBezTo>
                    <a:pt x="623" y="575"/>
                    <a:pt x="641" y="566"/>
                    <a:pt x="657" y="554"/>
                  </a:cubicBezTo>
                  <a:cubicBezTo>
                    <a:pt x="696" y="522"/>
                    <a:pt x="715" y="480"/>
                    <a:pt x="717" y="430"/>
                  </a:cubicBezTo>
                  <a:cubicBezTo>
                    <a:pt x="717" y="427"/>
                    <a:pt x="717" y="426"/>
                    <a:pt x="720" y="425"/>
                  </a:cubicBezTo>
                  <a:cubicBezTo>
                    <a:pt x="723" y="424"/>
                    <a:pt x="726" y="423"/>
                    <a:pt x="728" y="422"/>
                  </a:cubicBezTo>
                  <a:cubicBezTo>
                    <a:pt x="755" y="407"/>
                    <a:pt x="772" y="385"/>
                    <a:pt x="778" y="355"/>
                  </a:cubicBezTo>
                  <a:cubicBezTo>
                    <a:pt x="783" y="334"/>
                    <a:pt x="780" y="313"/>
                    <a:pt x="770" y="294"/>
                  </a:cubicBezTo>
                  <a:close/>
                  <a:moveTo>
                    <a:pt x="523" y="59"/>
                  </a:moveTo>
                  <a:cubicBezTo>
                    <a:pt x="523" y="53"/>
                    <a:pt x="524" y="47"/>
                    <a:pt x="524" y="40"/>
                  </a:cubicBezTo>
                  <a:cubicBezTo>
                    <a:pt x="534" y="44"/>
                    <a:pt x="543" y="47"/>
                    <a:pt x="552" y="51"/>
                  </a:cubicBezTo>
                  <a:cubicBezTo>
                    <a:pt x="566" y="58"/>
                    <a:pt x="579" y="64"/>
                    <a:pt x="588" y="77"/>
                  </a:cubicBezTo>
                  <a:cubicBezTo>
                    <a:pt x="591" y="81"/>
                    <a:pt x="594" y="83"/>
                    <a:pt x="599" y="84"/>
                  </a:cubicBezTo>
                  <a:cubicBezTo>
                    <a:pt x="607" y="87"/>
                    <a:pt x="607" y="87"/>
                    <a:pt x="607" y="96"/>
                  </a:cubicBezTo>
                  <a:cubicBezTo>
                    <a:pt x="607" y="101"/>
                    <a:pt x="607" y="119"/>
                    <a:pt x="606" y="130"/>
                  </a:cubicBezTo>
                  <a:cubicBezTo>
                    <a:pt x="605" y="130"/>
                    <a:pt x="604" y="131"/>
                    <a:pt x="604" y="131"/>
                  </a:cubicBezTo>
                  <a:cubicBezTo>
                    <a:pt x="593" y="137"/>
                    <a:pt x="582" y="143"/>
                    <a:pt x="572" y="148"/>
                  </a:cubicBezTo>
                  <a:cubicBezTo>
                    <a:pt x="571" y="149"/>
                    <a:pt x="569" y="149"/>
                    <a:pt x="568" y="149"/>
                  </a:cubicBezTo>
                  <a:cubicBezTo>
                    <a:pt x="564" y="146"/>
                    <a:pt x="559" y="144"/>
                    <a:pt x="553" y="144"/>
                  </a:cubicBezTo>
                  <a:cubicBezTo>
                    <a:pt x="550" y="144"/>
                    <a:pt x="546" y="144"/>
                    <a:pt x="543" y="146"/>
                  </a:cubicBezTo>
                  <a:cubicBezTo>
                    <a:pt x="542" y="146"/>
                    <a:pt x="540" y="145"/>
                    <a:pt x="539" y="145"/>
                  </a:cubicBezTo>
                  <a:cubicBezTo>
                    <a:pt x="534" y="140"/>
                    <a:pt x="529" y="136"/>
                    <a:pt x="523" y="131"/>
                  </a:cubicBezTo>
                  <a:cubicBezTo>
                    <a:pt x="522" y="130"/>
                    <a:pt x="521" y="128"/>
                    <a:pt x="521" y="126"/>
                  </a:cubicBezTo>
                  <a:cubicBezTo>
                    <a:pt x="522" y="104"/>
                    <a:pt x="522" y="81"/>
                    <a:pt x="523" y="59"/>
                  </a:cubicBezTo>
                  <a:close/>
                  <a:moveTo>
                    <a:pt x="553" y="157"/>
                  </a:moveTo>
                  <a:cubicBezTo>
                    <a:pt x="559" y="157"/>
                    <a:pt x="564" y="162"/>
                    <a:pt x="564" y="168"/>
                  </a:cubicBezTo>
                  <a:cubicBezTo>
                    <a:pt x="564" y="174"/>
                    <a:pt x="559" y="179"/>
                    <a:pt x="553" y="179"/>
                  </a:cubicBezTo>
                  <a:cubicBezTo>
                    <a:pt x="547" y="179"/>
                    <a:pt x="542" y="174"/>
                    <a:pt x="542" y="168"/>
                  </a:cubicBezTo>
                  <a:cubicBezTo>
                    <a:pt x="542" y="162"/>
                    <a:pt x="547" y="157"/>
                    <a:pt x="553" y="157"/>
                  </a:cubicBezTo>
                  <a:close/>
                  <a:moveTo>
                    <a:pt x="387" y="27"/>
                  </a:moveTo>
                  <a:cubicBezTo>
                    <a:pt x="387" y="24"/>
                    <a:pt x="388" y="23"/>
                    <a:pt x="391" y="23"/>
                  </a:cubicBezTo>
                  <a:cubicBezTo>
                    <a:pt x="403" y="25"/>
                    <a:pt x="416" y="25"/>
                    <a:pt x="427" y="34"/>
                  </a:cubicBezTo>
                  <a:cubicBezTo>
                    <a:pt x="428" y="35"/>
                    <a:pt x="430" y="35"/>
                    <a:pt x="432" y="34"/>
                  </a:cubicBezTo>
                  <a:cubicBezTo>
                    <a:pt x="439" y="32"/>
                    <a:pt x="446" y="30"/>
                    <a:pt x="454" y="31"/>
                  </a:cubicBezTo>
                  <a:cubicBezTo>
                    <a:pt x="454" y="42"/>
                    <a:pt x="453" y="52"/>
                    <a:pt x="453" y="63"/>
                  </a:cubicBezTo>
                  <a:cubicBezTo>
                    <a:pt x="453" y="64"/>
                    <a:pt x="451" y="65"/>
                    <a:pt x="450" y="66"/>
                  </a:cubicBezTo>
                  <a:cubicBezTo>
                    <a:pt x="440" y="73"/>
                    <a:pt x="430" y="81"/>
                    <a:pt x="419" y="88"/>
                  </a:cubicBezTo>
                  <a:cubicBezTo>
                    <a:pt x="417" y="90"/>
                    <a:pt x="416" y="92"/>
                    <a:pt x="416" y="95"/>
                  </a:cubicBezTo>
                  <a:cubicBezTo>
                    <a:pt x="416" y="130"/>
                    <a:pt x="416" y="165"/>
                    <a:pt x="416" y="201"/>
                  </a:cubicBezTo>
                  <a:cubicBezTo>
                    <a:pt x="416" y="203"/>
                    <a:pt x="416" y="208"/>
                    <a:pt x="416" y="209"/>
                  </a:cubicBezTo>
                  <a:cubicBezTo>
                    <a:pt x="416" y="209"/>
                    <a:pt x="396" y="188"/>
                    <a:pt x="391" y="182"/>
                  </a:cubicBezTo>
                  <a:cubicBezTo>
                    <a:pt x="388" y="179"/>
                    <a:pt x="387" y="177"/>
                    <a:pt x="387" y="173"/>
                  </a:cubicBezTo>
                  <a:cubicBezTo>
                    <a:pt x="387" y="124"/>
                    <a:pt x="387" y="76"/>
                    <a:pt x="387" y="27"/>
                  </a:cubicBezTo>
                  <a:close/>
                  <a:moveTo>
                    <a:pt x="268" y="44"/>
                  </a:moveTo>
                  <a:cubicBezTo>
                    <a:pt x="275" y="46"/>
                    <a:pt x="283" y="48"/>
                    <a:pt x="291" y="50"/>
                  </a:cubicBezTo>
                  <a:cubicBezTo>
                    <a:pt x="304" y="35"/>
                    <a:pt x="322" y="31"/>
                    <a:pt x="340" y="28"/>
                  </a:cubicBezTo>
                  <a:cubicBezTo>
                    <a:pt x="348" y="26"/>
                    <a:pt x="356" y="25"/>
                    <a:pt x="365" y="24"/>
                  </a:cubicBezTo>
                  <a:cubicBezTo>
                    <a:pt x="367" y="24"/>
                    <a:pt x="369" y="24"/>
                    <a:pt x="372" y="24"/>
                  </a:cubicBezTo>
                  <a:cubicBezTo>
                    <a:pt x="372" y="26"/>
                    <a:pt x="372" y="28"/>
                    <a:pt x="372" y="30"/>
                  </a:cubicBezTo>
                  <a:cubicBezTo>
                    <a:pt x="372" y="80"/>
                    <a:pt x="372" y="130"/>
                    <a:pt x="372" y="179"/>
                  </a:cubicBezTo>
                  <a:cubicBezTo>
                    <a:pt x="372" y="183"/>
                    <a:pt x="373" y="185"/>
                    <a:pt x="375" y="188"/>
                  </a:cubicBezTo>
                  <a:cubicBezTo>
                    <a:pt x="388" y="201"/>
                    <a:pt x="401" y="214"/>
                    <a:pt x="413" y="227"/>
                  </a:cubicBezTo>
                  <a:cubicBezTo>
                    <a:pt x="415" y="229"/>
                    <a:pt x="416" y="232"/>
                    <a:pt x="416" y="235"/>
                  </a:cubicBezTo>
                  <a:cubicBezTo>
                    <a:pt x="416" y="267"/>
                    <a:pt x="416" y="299"/>
                    <a:pt x="416" y="332"/>
                  </a:cubicBezTo>
                  <a:cubicBezTo>
                    <a:pt x="416" y="351"/>
                    <a:pt x="416" y="371"/>
                    <a:pt x="416" y="390"/>
                  </a:cubicBezTo>
                  <a:cubicBezTo>
                    <a:pt x="416" y="394"/>
                    <a:pt x="415" y="396"/>
                    <a:pt x="413" y="399"/>
                  </a:cubicBezTo>
                  <a:cubicBezTo>
                    <a:pt x="405" y="405"/>
                    <a:pt x="398" y="411"/>
                    <a:pt x="391" y="418"/>
                  </a:cubicBezTo>
                  <a:cubicBezTo>
                    <a:pt x="390" y="419"/>
                    <a:pt x="389" y="419"/>
                    <a:pt x="387" y="421"/>
                  </a:cubicBezTo>
                  <a:cubicBezTo>
                    <a:pt x="387" y="418"/>
                    <a:pt x="387" y="416"/>
                    <a:pt x="387" y="414"/>
                  </a:cubicBezTo>
                  <a:cubicBezTo>
                    <a:pt x="387" y="384"/>
                    <a:pt x="387" y="355"/>
                    <a:pt x="387" y="325"/>
                  </a:cubicBezTo>
                  <a:cubicBezTo>
                    <a:pt x="387" y="321"/>
                    <a:pt x="386" y="318"/>
                    <a:pt x="383" y="316"/>
                  </a:cubicBezTo>
                  <a:cubicBezTo>
                    <a:pt x="373" y="307"/>
                    <a:pt x="364" y="299"/>
                    <a:pt x="355" y="290"/>
                  </a:cubicBezTo>
                  <a:cubicBezTo>
                    <a:pt x="354" y="289"/>
                    <a:pt x="352" y="286"/>
                    <a:pt x="352" y="284"/>
                  </a:cubicBezTo>
                  <a:cubicBezTo>
                    <a:pt x="352" y="272"/>
                    <a:pt x="352" y="261"/>
                    <a:pt x="352" y="249"/>
                  </a:cubicBezTo>
                  <a:cubicBezTo>
                    <a:pt x="352" y="248"/>
                    <a:pt x="352" y="247"/>
                    <a:pt x="352" y="246"/>
                  </a:cubicBezTo>
                  <a:cubicBezTo>
                    <a:pt x="362" y="243"/>
                    <a:pt x="369" y="234"/>
                    <a:pt x="369" y="223"/>
                  </a:cubicBezTo>
                  <a:cubicBezTo>
                    <a:pt x="369" y="210"/>
                    <a:pt x="358" y="199"/>
                    <a:pt x="345" y="199"/>
                  </a:cubicBezTo>
                  <a:cubicBezTo>
                    <a:pt x="331" y="199"/>
                    <a:pt x="320" y="210"/>
                    <a:pt x="320" y="223"/>
                  </a:cubicBezTo>
                  <a:cubicBezTo>
                    <a:pt x="320" y="234"/>
                    <a:pt x="327" y="243"/>
                    <a:pt x="337" y="246"/>
                  </a:cubicBezTo>
                  <a:cubicBezTo>
                    <a:pt x="337" y="248"/>
                    <a:pt x="337" y="249"/>
                    <a:pt x="337" y="251"/>
                  </a:cubicBezTo>
                  <a:cubicBezTo>
                    <a:pt x="337" y="258"/>
                    <a:pt x="337" y="265"/>
                    <a:pt x="337" y="274"/>
                  </a:cubicBezTo>
                  <a:cubicBezTo>
                    <a:pt x="326" y="264"/>
                    <a:pt x="316" y="255"/>
                    <a:pt x="306" y="245"/>
                  </a:cubicBezTo>
                  <a:cubicBezTo>
                    <a:pt x="305" y="244"/>
                    <a:pt x="304" y="241"/>
                    <a:pt x="304" y="238"/>
                  </a:cubicBezTo>
                  <a:cubicBezTo>
                    <a:pt x="304" y="211"/>
                    <a:pt x="304" y="184"/>
                    <a:pt x="304" y="156"/>
                  </a:cubicBezTo>
                  <a:cubicBezTo>
                    <a:pt x="304" y="152"/>
                    <a:pt x="303" y="149"/>
                    <a:pt x="300" y="146"/>
                  </a:cubicBezTo>
                  <a:cubicBezTo>
                    <a:pt x="292" y="139"/>
                    <a:pt x="285" y="131"/>
                    <a:pt x="278" y="123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80" y="119"/>
                    <a:pt x="281" y="115"/>
                    <a:pt x="281" y="110"/>
                  </a:cubicBezTo>
                  <a:cubicBezTo>
                    <a:pt x="281" y="100"/>
                    <a:pt x="275" y="91"/>
                    <a:pt x="266" y="88"/>
                  </a:cubicBezTo>
                  <a:cubicBezTo>
                    <a:pt x="264" y="87"/>
                    <a:pt x="263" y="85"/>
                    <a:pt x="263" y="84"/>
                  </a:cubicBezTo>
                  <a:cubicBezTo>
                    <a:pt x="263" y="72"/>
                    <a:pt x="263" y="60"/>
                    <a:pt x="262" y="48"/>
                  </a:cubicBezTo>
                  <a:cubicBezTo>
                    <a:pt x="262" y="44"/>
                    <a:pt x="264" y="43"/>
                    <a:pt x="268" y="44"/>
                  </a:cubicBezTo>
                  <a:close/>
                  <a:moveTo>
                    <a:pt x="337" y="215"/>
                  </a:moveTo>
                  <a:cubicBezTo>
                    <a:pt x="339" y="213"/>
                    <a:pt x="342" y="212"/>
                    <a:pt x="345" y="212"/>
                  </a:cubicBezTo>
                  <a:cubicBezTo>
                    <a:pt x="351" y="212"/>
                    <a:pt x="356" y="217"/>
                    <a:pt x="356" y="223"/>
                  </a:cubicBezTo>
                  <a:cubicBezTo>
                    <a:pt x="356" y="229"/>
                    <a:pt x="351" y="234"/>
                    <a:pt x="345" y="234"/>
                  </a:cubicBezTo>
                  <a:cubicBezTo>
                    <a:pt x="339" y="234"/>
                    <a:pt x="334" y="230"/>
                    <a:pt x="334" y="224"/>
                  </a:cubicBezTo>
                  <a:cubicBezTo>
                    <a:pt x="334" y="221"/>
                    <a:pt x="335" y="218"/>
                    <a:pt x="337" y="215"/>
                  </a:cubicBezTo>
                  <a:close/>
                  <a:moveTo>
                    <a:pt x="257" y="121"/>
                  </a:moveTo>
                  <a:cubicBezTo>
                    <a:pt x="251" y="121"/>
                    <a:pt x="246" y="116"/>
                    <a:pt x="246" y="110"/>
                  </a:cubicBezTo>
                  <a:cubicBezTo>
                    <a:pt x="246" y="104"/>
                    <a:pt x="251" y="99"/>
                    <a:pt x="257" y="99"/>
                  </a:cubicBezTo>
                  <a:cubicBezTo>
                    <a:pt x="263" y="99"/>
                    <a:pt x="268" y="104"/>
                    <a:pt x="268" y="110"/>
                  </a:cubicBezTo>
                  <a:cubicBezTo>
                    <a:pt x="268" y="116"/>
                    <a:pt x="263" y="121"/>
                    <a:pt x="257" y="121"/>
                  </a:cubicBezTo>
                  <a:close/>
                  <a:moveTo>
                    <a:pt x="124" y="403"/>
                  </a:moveTo>
                  <a:cubicBezTo>
                    <a:pt x="123" y="404"/>
                    <a:pt x="121" y="404"/>
                    <a:pt x="119" y="404"/>
                  </a:cubicBezTo>
                  <a:cubicBezTo>
                    <a:pt x="90" y="396"/>
                    <a:pt x="69" y="378"/>
                    <a:pt x="55" y="351"/>
                  </a:cubicBezTo>
                  <a:cubicBezTo>
                    <a:pt x="54" y="350"/>
                    <a:pt x="51" y="344"/>
                    <a:pt x="48" y="337"/>
                  </a:cubicBezTo>
                  <a:cubicBezTo>
                    <a:pt x="42" y="321"/>
                    <a:pt x="39" y="304"/>
                    <a:pt x="42" y="287"/>
                  </a:cubicBezTo>
                  <a:cubicBezTo>
                    <a:pt x="43" y="277"/>
                    <a:pt x="41" y="270"/>
                    <a:pt x="37" y="262"/>
                  </a:cubicBezTo>
                  <a:cubicBezTo>
                    <a:pt x="29" y="244"/>
                    <a:pt x="29" y="226"/>
                    <a:pt x="34" y="207"/>
                  </a:cubicBezTo>
                  <a:cubicBezTo>
                    <a:pt x="38" y="189"/>
                    <a:pt x="48" y="174"/>
                    <a:pt x="62" y="162"/>
                  </a:cubicBezTo>
                  <a:cubicBezTo>
                    <a:pt x="66" y="159"/>
                    <a:pt x="72" y="156"/>
                    <a:pt x="76" y="153"/>
                  </a:cubicBezTo>
                  <a:cubicBezTo>
                    <a:pt x="78" y="151"/>
                    <a:pt x="80" y="149"/>
                    <a:pt x="80" y="148"/>
                  </a:cubicBezTo>
                  <a:cubicBezTo>
                    <a:pt x="83" y="143"/>
                    <a:pt x="84" y="138"/>
                    <a:pt x="85" y="135"/>
                  </a:cubicBezTo>
                  <a:cubicBezTo>
                    <a:pt x="96" y="145"/>
                    <a:pt x="107" y="155"/>
                    <a:pt x="118" y="165"/>
                  </a:cubicBezTo>
                  <a:cubicBezTo>
                    <a:pt x="119" y="165"/>
                    <a:pt x="119" y="166"/>
                    <a:pt x="119" y="166"/>
                  </a:cubicBezTo>
                  <a:cubicBezTo>
                    <a:pt x="121" y="168"/>
                    <a:pt x="123" y="169"/>
                    <a:pt x="124" y="171"/>
                  </a:cubicBezTo>
                  <a:cubicBezTo>
                    <a:pt x="123" y="173"/>
                    <a:pt x="122" y="176"/>
                    <a:pt x="122" y="178"/>
                  </a:cubicBezTo>
                  <a:cubicBezTo>
                    <a:pt x="122" y="185"/>
                    <a:pt x="125" y="19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0" y="196"/>
                    <a:pt x="130" y="197"/>
                    <a:pt x="131" y="197"/>
                  </a:cubicBezTo>
                  <a:cubicBezTo>
                    <a:pt x="132" y="198"/>
                    <a:pt x="133" y="199"/>
                    <a:pt x="134" y="200"/>
                  </a:cubicBezTo>
                  <a:cubicBezTo>
                    <a:pt x="137" y="201"/>
                    <a:pt x="138" y="203"/>
                    <a:pt x="138" y="206"/>
                  </a:cubicBezTo>
                  <a:cubicBezTo>
                    <a:pt x="137" y="231"/>
                    <a:pt x="137" y="255"/>
                    <a:pt x="137" y="280"/>
                  </a:cubicBezTo>
                  <a:cubicBezTo>
                    <a:pt x="137" y="283"/>
                    <a:pt x="137" y="313"/>
                    <a:pt x="137" y="321"/>
                  </a:cubicBezTo>
                  <a:cubicBezTo>
                    <a:pt x="144" y="321"/>
                    <a:pt x="151" y="321"/>
                    <a:pt x="157" y="321"/>
                  </a:cubicBezTo>
                  <a:cubicBezTo>
                    <a:pt x="160" y="321"/>
                    <a:pt x="162" y="321"/>
                    <a:pt x="164" y="322"/>
                  </a:cubicBezTo>
                  <a:cubicBezTo>
                    <a:pt x="167" y="329"/>
                    <a:pt x="173" y="336"/>
                    <a:pt x="181" y="338"/>
                  </a:cubicBezTo>
                  <a:cubicBezTo>
                    <a:pt x="181" y="339"/>
                    <a:pt x="181" y="340"/>
                    <a:pt x="182" y="341"/>
                  </a:cubicBezTo>
                  <a:cubicBezTo>
                    <a:pt x="182" y="348"/>
                    <a:pt x="180" y="354"/>
                    <a:pt x="174" y="358"/>
                  </a:cubicBezTo>
                  <a:cubicBezTo>
                    <a:pt x="168" y="362"/>
                    <a:pt x="163" y="367"/>
                    <a:pt x="158" y="372"/>
                  </a:cubicBezTo>
                  <a:cubicBezTo>
                    <a:pt x="156" y="375"/>
                    <a:pt x="154" y="375"/>
                    <a:pt x="152" y="372"/>
                  </a:cubicBezTo>
                  <a:cubicBezTo>
                    <a:pt x="137" y="357"/>
                    <a:pt x="121" y="342"/>
                    <a:pt x="106" y="327"/>
                  </a:cubicBezTo>
                  <a:cubicBezTo>
                    <a:pt x="105" y="326"/>
                    <a:pt x="91" y="310"/>
                    <a:pt x="90" y="307"/>
                  </a:cubicBezTo>
                  <a:cubicBezTo>
                    <a:pt x="90" y="303"/>
                    <a:pt x="89" y="278"/>
                    <a:pt x="89" y="272"/>
                  </a:cubicBezTo>
                  <a:cubicBezTo>
                    <a:pt x="99" y="269"/>
                    <a:pt x="106" y="260"/>
                    <a:pt x="106" y="249"/>
                  </a:cubicBezTo>
                  <a:cubicBezTo>
                    <a:pt x="106" y="238"/>
                    <a:pt x="99" y="229"/>
                    <a:pt x="90" y="226"/>
                  </a:cubicBezTo>
                  <a:cubicBezTo>
                    <a:pt x="87" y="225"/>
                    <a:pt x="84" y="224"/>
                    <a:pt x="81" y="224"/>
                  </a:cubicBezTo>
                  <a:cubicBezTo>
                    <a:pt x="76" y="224"/>
                    <a:pt x="71" y="227"/>
                    <a:pt x="67" y="230"/>
                  </a:cubicBezTo>
                  <a:cubicBezTo>
                    <a:pt x="61" y="234"/>
                    <a:pt x="58" y="241"/>
                    <a:pt x="58" y="249"/>
                  </a:cubicBezTo>
                  <a:cubicBezTo>
                    <a:pt x="58" y="260"/>
                    <a:pt x="65" y="269"/>
                    <a:pt x="74" y="272"/>
                  </a:cubicBezTo>
                  <a:cubicBezTo>
                    <a:pt x="74" y="272"/>
                    <a:pt x="74" y="273"/>
                    <a:pt x="74" y="274"/>
                  </a:cubicBezTo>
                  <a:cubicBezTo>
                    <a:pt x="74" y="287"/>
                    <a:pt x="74" y="297"/>
                    <a:pt x="75" y="310"/>
                  </a:cubicBezTo>
                  <a:cubicBezTo>
                    <a:pt x="75" y="312"/>
                    <a:pt x="126" y="368"/>
                    <a:pt x="143" y="386"/>
                  </a:cubicBezTo>
                  <a:cubicBezTo>
                    <a:pt x="137" y="392"/>
                    <a:pt x="131" y="398"/>
                    <a:pt x="124" y="403"/>
                  </a:cubicBezTo>
                  <a:close/>
                  <a:moveTo>
                    <a:pt x="146" y="167"/>
                  </a:moveTo>
                  <a:cubicBezTo>
                    <a:pt x="153" y="167"/>
                    <a:pt x="157" y="172"/>
                    <a:pt x="157" y="178"/>
                  </a:cubicBezTo>
                  <a:cubicBezTo>
                    <a:pt x="157" y="184"/>
                    <a:pt x="153" y="189"/>
                    <a:pt x="146" y="189"/>
                  </a:cubicBezTo>
                  <a:cubicBezTo>
                    <a:pt x="140" y="189"/>
                    <a:pt x="135" y="184"/>
                    <a:pt x="135" y="178"/>
                  </a:cubicBezTo>
                  <a:cubicBezTo>
                    <a:pt x="135" y="172"/>
                    <a:pt x="140" y="167"/>
                    <a:pt x="146" y="167"/>
                  </a:cubicBezTo>
                  <a:close/>
                  <a:moveTo>
                    <a:pt x="198" y="314"/>
                  </a:moveTo>
                  <a:cubicBezTo>
                    <a:pt x="198" y="320"/>
                    <a:pt x="194" y="325"/>
                    <a:pt x="187" y="325"/>
                  </a:cubicBezTo>
                  <a:cubicBezTo>
                    <a:pt x="181" y="325"/>
                    <a:pt x="176" y="320"/>
                    <a:pt x="176" y="314"/>
                  </a:cubicBezTo>
                  <a:cubicBezTo>
                    <a:pt x="176" y="308"/>
                    <a:pt x="181" y="303"/>
                    <a:pt x="187" y="303"/>
                  </a:cubicBezTo>
                  <a:cubicBezTo>
                    <a:pt x="194" y="303"/>
                    <a:pt x="198" y="308"/>
                    <a:pt x="198" y="314"/>
                  </a:cubicBezTo>
                  <a:close/>
                  <a:moveTo>
                    <a:pt x="82" y="238"/>
                  </a:moveTo>
                  <a:cubicBezTo>
                    <a:pt x="88" y="238"/>
                    <a:pt x="93" y="243"/>
                    <a:pt x="93" y="249"/>
                  </a:cubicBezTo>
                  <a:cubicBezTo>
                    <a:pt x="93" y="255"/>
                    <a:pt x="88" y="260"/>
                    <a:pt x="82" y="260"/>
                  </a:cubicBezTo>
                  <a:cubicBezTo>
                    <a:pt x="76" y="260"/>
                    <a:pt x="71" y="255"/>
                    <a:pt x="71" y="249"/>
                  </a:cubicBezTo>
                  <a:cubicBezTo>
                    <a:pt x="71" y="243"/>
                    <a:pt x="76" y="238"/>
                    <a:pt x="82" y="238"/>
                  </a:cubicBezTo>
                  <a:close/>
                  <a:moveTo>
                    <a:pt x="224" y="379"/>
                  </a:moveTo>
                  <a:cubicBezTo>
                    <a:pt x="222" y="381"/>
                    <a:pt x="221" y="383"/>
                    <a:pt x="221" y="386"/>
                  </a:cubicBezTo>
                  <a:cubicBezTo>
                    <a:pt x="220" y="406"/>
                    <a:pt x="219" y="426"/>
                    <a:pt x="219" y="446"/>
                  </a:cubicBezTo>
                  <a:cubicBezTo>
                    <a:pt x="219" y="450"/>
                    <a:pt x="218" y="451"/>
                    <a:pt x="214" y="451"/>
                  </a:cubicBezTo>
                  <a:cubicBezTo>
                    <a:pt x="189" y="452"/>
                    <a:pt x="161" y="439"/>
                    <a:pt x="152" y="413"/>
                  </a:cubicBezTo>
                  <a:cubicBezTo>
                    <a:pt x="151" y="409"/>
                    <a:pt x="148" y="408"/>
                    <a:pt x="143" y="408"/>
                  </a:cubicBezTo>
                  <a:cubicBezTo>
                    <a:pt x="144" y="406"/>
                    <a:pt x="145" y="405"/>
                    <a:pt x="146" y="405"/>
                  </a:cubicBezTo>
                  <a:cubicBezTo>
                    <a:pt x="162" y="390"/>
                    <a:pt x="178" y="375"/>
                    <a:pt x="193" y="360"/>
                  </a:cubicBezTo>
                  <a:cubicBezTo>
                    <a:pt x="195" y="359"/>
                    <a:pt x="196" y="356"/>
                    <a:pt x="196" y="354"/>
                  </a:cubicBezTo>
                  <a:cubicBezTo>
                    <a:pt x="196" y="349"/>
                    <a:pt x="196" y="344"/>
                    <a:pt x="196" y="338"/>
                  </a:cubicBezTo>
                  <a:cubicBezTo>
                    <a:pt x="196" y="338"/>
                    <a:pt x="196" y="337"/>
                    <a:pt x="196" y="337"/>
                  </a:cubicBezTo>
                  <a:cubicBezTo>
                    <a:pt x="205" y="333"/>
                    <a:pt x="212" y="325"/>
                    <a:pt x="212" y="314"/>
                  </a:cubicBezTo>
                  <a:cubicBezTo>
                    <a:pt x="212" y="301"/>
                    <a:pt x="201" y="290"/>
                    <a:pt x="188" y="290"/>
                  </a:cubicBezTo>
                  <a:cubicBezTo>
                    <a:pt x="177" y="290"/>
                    <a:pt x="168" y="297"/>
                    <a:pt x="165" y="306"/>
                  </a:cubicBezTo>
                  <a:cubicBezTo>
                    <a:pt x="164" y="306"/>
                    <a:pt x="162" y="306"/>
                    <a:pt x="161" y="306"/>
                  </a:cubicBezTo>
                  <a:cubicBezTo>
                    <a:pt x="158" y="306"/>
                    <a:pt x="156" y="306"/>
                    <a:pt x="152" y="306"/>
                  </a:cubicBezTo>
                  <a:cubicBezTo>
                    <a:pt x="152" y="304"/>
                    <a:pt x="152" y="302"/>
                    <a:pt x="152" y="301"/>
                  </a:cubicBezTo>
                  <a:cubicBezTo>
                    <a:pt x="152" y="269"/>
                    <a:pt x="152" y="238"/>
                    <a:pt x="152" y="207"/>
                  </a:cubicBezTo>
                  <a:cubicBezTo>
                    <a:pt x="152" y="204"/>
                    <a:pt x="153" y="202"/>
                    <a:pt x="155" y="201"/>
                  </a:cubicBezTo>
                  <a:cubicBezTo>
                    <a:pt x="164" y="198"/>
                    <a:pt x="171" y="189"/>
                    <a:pt x="171" y="178"/>
                  </a:cubicBezTo>
                  <a:cubicBezTo>
                    <a:pt x="171" y="165"/>
                    <a:pt x="160" y="154"/>
                    <a:pt x="147" y="154"/>
                  </a:cubicBezTo>
                  <a:cubicBezTo>
                    <a:pt x="142" y="154"/>
                    <a:pt x="137" y="156"/>
                    <a:pt x="133" y="158"/>
                  </a:cubicBezTo>
                  <a:cubicBezTo>
                    <a:pt x="121" y="146"/>
                    <a:pt x="109" y="133"/>
                    <a:pt x="97" y="121"/>
                  </a:cubicBezTo>
                  <a:cubicBezTo>
                    <a:pt x="95" y="119"/>
                    <a:pt x="95" y="118"/>
                    <a:pt x="97" y="116"/>
                  </a:cubicBezTo>
                  <a:cubicBezTo>
                    <a:pt x="111" y="100"/>
                    <a:pt x="129" y="92"/>
                    <a:pt x="150" y="91"/>
                  </a:cubicBezTo>
                  <a:cubicBezTo>
                    <a:pt x="152" y="91"/>
                    <a:pt x="154" y="92"/>
                    <a:pt x="156" y="94"/>
                  </a:cubicBezTo>
                  <a:cubicBezTo>
                    <a:pt x="168" y="106"/>
                    <a:pt x="181" y="118"/>
                    <a:pt x="194" y="130"/>
                  </a:cubicBezTo>
                  <a:cubicBezTo>
                    <a:pt x="195" y="131"/>
                    <a:pt x="196" y="133"/>
                    <a:pt x="196" y="134"/>
                  </a:cubicBezTo>
                  <a:cubicBezTo>
                    <a:pt x="197" y="145"/>
                    <a:pt x="198" y="156"/>
                    <a:pt x="199" y="166"/>
                  </a:cubicBezTo>
                  <a:cubicBezTo>
                    <a:pt x="199" y="177"/>
                    <a:pt x="200" y="187"/>
                    <a:pt x="201" y="198"/>
                  </a:cubicBezTo>
                  <a:cubicBezTo>
                    <a:pt x="201" y="200"/>
                    <a:pt x="202" y="203"/>
                    <a:pt x="204" y="205"/>
                  </a:cubicBezTo>
                  <a:cubicBezTo>
                    <a:pt x="217" y="220"/>
                    <a:pt x="230" y="236"/>
                    <a:pt x="244" y="252"/>
                  </a:cubicBezTo>
                  <a:cubicBezTo>
                    <a:pt x="245" y="253"/>
                    <a:pt x="245" y="254"/>
                    <a:pt x="246" y="255"/>
                  </a:cubicBezTo>
                  <a:cubicBezTo>
                    <a:pt x="243" y="259"/>
                    <a:pt x="241" y="263"/>
                    <a:pt x="241" y="268"/>
                  </a:cubicBezTo>
                  <a:cubicBezTo>
                    <a:pt x="241" y="280"/>
                    <a:pt x="249" y="289"/>
                    <a:pt x="259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9" y="310"/>
                    <a:pt x="259" y="328"/>
                    <a:pt x="259" y="347"/>
                  </a:cubicBezTo>
                  <a:cubicBezTo>
                    <a:pt x="259" y="348"/>
                    <a:pt x="258" y="350"/>
                    <a:pt x="257" y="351"/>
                  </a:cubicBezTo>
                  <a:cubicBezTo>
                    <a:pt x="246" y="361"/>
                    <a:pt x="235" y="370"/>
                    <a:pt x="224" y="379"/>
                  </a:cubicBezTo>
                  <a:close/>
                  <a:moveTo>
                    <a:pt x="276" y="268"/>
                  </a:moveTo>
                  <a:cubicBezTo>
                    <a:pt x="276" y="274"/>
                    <a:pt x="272" y="279"/>
                    <a:pt x="265" y="279"/>
                  </a:cubicBezTo>
                  <a:cubicBezTo>
                    <a:pt x="259" y="279"/>
                    <a:pt x="254" y="274"/>
                    <a:pt x="254" y="268"/>
                  </a:cubicBezTo>
                  <a:cubicBezTo>
                    <a:pt x="254" y="262"/>
                    <a:pt x="259" y="257"/>
                    <a:pt x="265" y="257"/>
                  </a:cubicBezTo>
                  <a:cubicBezTo>
                    <a:pt x="272" y="257"/>
                    <a:pt x="276" y="262"/>
                    <a:pt x="276" y="268"/>
                  </a:cubicBezTo>
                  <a:close/>
                  <a:moveTo>
                    <a:pt x="310" y="473"/>
                  </a:moveTo>
                  <a:cubicBezTo>
                    <a:pt x="293" y="475"/>
                    <a:pt x="276" y="475"/>
                    <a:pt x="260" y="468"/>
                  </a:cubicBezTo>
                  <a:cubicBezTo>
                    <a:pt x="252" y="465"/>
                    <a:pt x="244" y="460"/>
                    <a:pt x="237" y="455"/>
                  </a:cubicBezTo>
                  <a:cubicBezTo>
                    <a:pt x="235" y="454"/>
                    <a:pt x="234" y="452"/>
                    <a:pt x="234" y="450"/>
                  </a:cubicBezTo>
                  <a:cubicBezTo>
                    <a:pt x="234" y="431"/>
                    <a:pt x="235" y="412"/>
                    <a:pt x="235" y="393"/>
                  </a:cubicBezTo>
                  <a:cubicBezTo>
                    <a:pt x="235" y="392"/>
                    <a:pt x="236" y="389"/>
                    <a:pt x="237" y="388"/>
                  </a:cubicBezTo>
                  <a:cubicBezTo>
                    <a:pt x="244" y="381"/>
                    <a:pt x="252" y="375"/>
                    <a:pt x="260" y="368"/>
                  </a:cubicBezTo>
                  <a:cubicBezTo>
                    <a:pt x="260" y="371"/>
                    <a:pt x="261" y="373"/>
                    <a:pt x="261" y="374"/>
                  </a:cubicBezTo>
                  <a:cubicBezTo>
                    <a:pt x="261" y="385"/>
                    <a:pt x="261" y="396"/>
                    <a:pt x="261" y="407"/>
                  </a:cubicBezTo>
                  <a:cubicBezTo>
                    <a:pt x="261" y="411"/>
                    <a:pt x="263" y="414"/>
                    <a:pt x="265" y="417"/>
                  </a:cubicBezTo>
                  <a:cubicBezTo>
                    <a:pt x="282" y="434"/>
                    <a:pt x="299" y="451"/>
                    <a:pt x="316" y="469"/>
                  </a:cubicBezTo>
                  <a:cubicBezTo>
                    <a:pt x="316" y="469"/>
                    <a:pt x="317" y="470"/>
                    <a:pt x="318" y="471"/>
                  </a:cubicBezTo>
                  <a:cubicBezTo>
                    <a:pt x="315" y="472"/>
                    <a:pt x="312" y="473"/>
                    <a:pt x="310" y="473"/>
                  </a:cubicBezTo>
                  <a:close/>
                  <a:moveTo>
                    <a:pt x="333" y="357"/>
                  </a:moveTo>
                  <a:cubicBezTo>
                    <a:pt x="340" y="357"/>
                    <a:pt x="344" y="362"/>
                    <a:pt x="344" y="368"/>
                  </a:cubicBezTo>
                  <a:cubicBezTo>
                    <a:pt x="344" y="374"/>
                    <a:pt x="340" y="379"/>
                    <a:pt x="333" y="379"/>
                  </a:cubicBezTo>
                  <a:cubicBezTo>
                    <a:pt x="327" y="379"/>
                    <a:pt x="322" y="374"/>
                    <a:pt x="322" y="368"/>
                  </a:cubicBezTo>
                  <a:cubicBezTo>
                    <a:pt x="322" y="362"/>
                    <a:pt x="327" y="357"/>
                    <a:pt x="333" y="357"/>
                  </a:cubicBezTo>
                  <a:close/>
                  <a:moveTo>
                    <a:pt x="342" y="455"/>
                  </a:moveTo>
                  <a:cubicBezTo>
                    <a:pt x="342" y="434"/>
                    <a:pt x="342" y="414"/>
                    <a:pt x="342" y="393"/>
                  </a:cubicBezTo>
                  <a:cubicBezTo>
                    <a:pt x="342" y="392"/>
                    <a:pt x="342" y="391"/>
                    <a:pt x="343" y="390"/>
                  </a:cubicBezTo>
                  <a:cubicBezTo>
                    <a:pt x="352" y="387"/>
                    <a:pt x="358" y="378"/>
                    <a:pt x="358" y="368"/>
                  </a:cubicBezTo>
                  <a:cubicBezTo>
                    <a:pt x="358" y="355"/>
                    <a:pt x="347" y="344"/>
                    <a:pt x="334" y="344"/>
                  </a:cubicBezTo>
                  <a:cubicBezTo>
                    <a:pt x="320" y="344"/>
                    <a:pt x="309" y="355"/>
                    <a:pt x="309" y="368"/>
                  </a:cubicBezTo>
                  <a:cubicBezTo>
                    <a:pt x="309" y="379"/>
                    <a:pt x="317" y="388"/>
                    <a:pt x="327" y="391"/>
                  </a:cubicBezTo>
                  <a:cubicBezTo>
                    <a:pt x="327" y="393"/>
                    <a:pt x="328" y="395"/>
                    <a:pt x="327" y="397"/>
                  </a:cubicBezTo>
                  <a:cubicBezTo>
                    <a:pt x="327" y="415"/>
                    <a:pt x="327" y="434"/>
                    <a:pt x="327" y="452"/>
                  </a:cubicBezTo>
                  <a:cubicBezTo>
                    <a:pt x="327" y="454"/>
                    <a:pt x="327" y="455"/>
                    <a:pt x="327" y="458"/>
                  </a:cubicBezTo>
                  <a:cubicBezTo>
                    <a:pt x="325" y="457"/>
                    <a:pt x="324" y="456"/>
                    <a:pt x="324" y="455"/>
                  </a:cubicBezTo>
                  <a:cubicBezTo>
                    <a:pt x="308" y="440"/>
                    <a:pt x="293" y="424"/>
                    <a:pt x="278" y="409"/>
                  </a:cubicBezTo>
                  <a:cubicBezTo>
                    <a:pt x="277" y="407"/>
                    <a:pt x="276" y="405"/>
                    <a:pt x="276" y="404"/>
                  </a:cubicBezTo>
                  <a:cubicBezTo>
                    <a:pt x="276" y="367"/>
                    <a:pt x="275" y="331"/>
                    <a:pt x="274" y="294"/>
                  </a:cubicBezTo>
                  <a:cubicBezTo>
                    <a:pt x="274" y="293"/>
                    <a:pt x="274" y="292"/>
                    <a:pt x="275" y="291"/>
                  </a:cubicBezTo>
                  <a:cubicBezTo>
                    <a:pt x="283" y="287"/>
                    <a:pt x="290" y="279"/>
                    <a:pt x="290" y="268"/>
                  </a:cubicBezTo>
                  <a:cubicBezTo>
                    <a:pt x="290" y="255"/>
                    <a:pt x="279" y="244"/>
                    <a:pt x="266" y="244"/>
                  </a:cubicBezTo>
                  <a:cubicBezTo>
                    <a:pt x="263" y="244"/>
                    <a:pt x="261" y="245"/>
                    <a:pt x="259" y="245"/>
                  </a:cubicBezTo>
                  <a:cubicBezTo>
                    <a:pt x="258" y="245"/>
                    <a:pt x="257" y="244"/>
                    <a:pt x="255" y="242"/>
                  </a:cubicBezTo>
                  <a:cubicBezTo>
                    <a:pt x="243" y="228"/>
                    <a:pt x="230" y="213"/>
                    <a:pt x="217" y="198"/>
                  </a:cubicBezTo>
                  <a:cubicBezTo>
                    <a:pt x="216" y="197"/>
                    <a:pt x="216" y="195"/>
                    <a:pt x="216" y="194"/>
                  </a:cubicBezTo>
                  <a:cubicBezTo>
                    <a:pt x="215" y="185"/>
                    <a:pt x="214" y="175"/>
                    <a:pt x="213" y="166"/>
                  </a:cubicBezTo>
                  <a:cubicBezTo>
                    <a:pt x="212" y="153"/>
                    <a:pt x="211" y="141"/>
                    <a:pt x="210" y="128"/>
                  </a:cubicBezTo>
                  <a:cubicBezTo>
                    <a:pt x="210" y="126"/>
                    <a:pt x="209" y="124"/>
                    <a:pt x="208" y="123"/>
                  </a:cubicBezTo>
                  <a:cubicBezTo>
                    <a:pt x="195" y="110"/>
                    <a:pt x="182" y="98"/>
                    <a:pt x="169" y="85"/>
                  </a:cubicBezTo>
                  <a:cubicBezTo>
                    <a:pt x="168" y="85"/>
                    <a:pt x="168" y="84"/>
                    <a:pt x="167" y="83"/>
                  </a:cubicBezTo>
                  <a:cubicBezTo>
                    <a:pt x="174" y="77"/>
                    <a:pt x="181" y="71"/>
                    <a:pt x="188" y="66"/>
                  </a:cubicBezTo>
                  <a:cubicBezTo>
                    <a:pt x="203" y="57"/>
                    <a:pt x="219" y="50"/>
                    <a:pt x="236" y="46"/>
                  </a:cubicBezTo>
                  <a:cubicBezTo>
                    <a:pt x="248" y="43"/>
                    <a:pt x="248" y="43"/>
                    <a:pt x="248" y="55"/>
                  </a:cubicBezTo>
                  <a:cubicBezTo>
                    <a:pt x="248" y="65"/>
                    <a:pt x="248" y="74"/>
                    <a:pt x="248" y="83"/>
                  </a:cubicBezTo>
                  <a:cubicBezTo>
                    <a:pt x="248" y="85"/>
                    <a:pt x="247" y="87"/>
                    <a:pt x="246" y="89"/>
                  </a:cubicBezTo>
                  <a:cubicBezTo>
                    <a:pt x="238" y="93"/>
                    <a:pt x="233" y="101"/>
                    <a:pt x="233" y="110"/>
                  </a:cubicBezTo>
                  <a:cubicBezTo>
                    <a:pt x="233" y="124"/>
                    <a:pt x="244" y="135"/>
                    <a:pt x="257" y="135"/>
                  </a:cubicBezTo>
                  <a:cubicBezTo>
                    <a:pt x="260" y="135"/>
                    <a:pt x="263" y="134"/>
                    <a:pt x="266" y="133"/>
                  </a:cubicBezTo>
                  <a:cubicBezTo>
                    <a:pt x="274" y="140"/>
                    <a:pt x="281" y="147"/>
                    <a:pt x="288" y="155"/>
                  </a:cubicBezTo>
                  <a:cubicBezTo>
                    <a:pt x="289" y="156"/>
                    <a:pt x="289" y="159"/>
                    <a:pt x="289" y="162"/>
                  </a:cubicBezTo>
                  <a:cubicBezTo>
                    <a:pt x="289" y="190"/>
                    <a:pt x="289" y="218"/>
                    <a:pt x="290" y="246"/>
                  </a:cubicBezTo>
                  <a:cubicBezTo>
                    <a:pt x="290" y="248"/>
                    <a:pt x="291" y="251"/>
                    <a:pt x="292" y="253"/>
                  </a:cubicBezTo>
                  <a:cubicBezTo>
                    <a:pt x="318" y="277"/>
                    <a:pt x="344" y="300"/>
                    <a:pt x="369" y="324"/>
                  </a:cubicBezTo>
                  <a:cubicBezTo>
                    <a:pt x="370" y="326"/>
                    <a:pt x="372" y="328"/>
                    <a:pt x="372" y="330"/>
                  </a:cubicBezTo>
                  <a:cubicBezTo>
                    <a:pt x="372" y="363"/>
                    <a:pt x="372" y="397"/>
                    <a:pt x="372" y="431"/>
                  </a:cubicBezTo>
                  <a:cubicBezTo>
                    <a:pt x="372" y="433"/>
                    <a:pt x="370" y="436"/>
                    <a:pt x="369" y="437"/>
                  </a:cubicBezTo>
                  <a:cubicBezTo>
                    <a:pt x="360" y="445"/>
                    <a:pt x="352" y="452"/>
                    <a:pt x="343" y="460"/>
                  </a:cubicBezTo>
                  <a:cubicBezTo>
                    <a:pt x="343" y="458"/>
                    <a:pt x="342" y="457"/>
                    <a:pt x="342" y="455"/>
                  </a:cubicBezTo>
                  <a:close/>
                  <a:moveTo>
                    <a:pt x="538" y="594"/>
                  </a:moveTo>
                  <a:cubicBezTo>
                    <a:pt x="537" y="602"/>
                    <a:pt x="530" y="606"/>
                    <a:pt x="522" y="602"/>
                  </a:cubicBezTo>
                  <a:cubicBezTo>
                    <a:pt x="513" y="598"/>
                    <a:pt x="507" y="591"/>
                    <a:pt x="502" y="584"/>
                  </a:cubicBezTo>
                  <a:cubicBezTo>
                    <a:pt x="482" y="560"/>
                    <a:pt x="463" y="536"/>
                    <a:pt x="444" y="512"/>
                  </a:cubicBezTo>
                  <a:cubicBezTo>
                    <a:pt x="442" y="510"/>
                    <a:pt x="440" y="510"/>
                    <a:pt x="438" y="511"/>
                  </a:cubicBezTo>
                  <a:cubicBezTo>
                    <a:pt x="402" y="518"/>
                    <a:pt x="372" y="508"/>
                    <a:pt x="348" y="482"/>
                  </a:cubicBezTo>
                  <a:cubicBezTo>
                    <a:pt x="345" y="479"/>
                    <a:pt x="346" y="478"/>
                    <a:pt x="348" y="475"/>
                  </a:cubicBezTo>
                  <a:cubicBezTo>
                    <a:pt x="375" y="452"/>
                    <a:pt x="401" y="429"/>
                    <a:pt x="427" y="406"/>
                  </a:cubicBezTo>
                  <a:cubicBezTo>
                    <a:pt x="430" y="403"/>
                    <a:pt x="431" y="401"/>
                    <a:pt x="431" y="397"/>
                  </a:cubicBezTo>
                  <a:cubicBezTo>
                    <a:pt x="431" y="372"/>
                    <a:pt x="431" y="348"/>
                    <a:pt x="431" y="323"/>
                  </a:cubicBezTo>
                  <a:cubicBezTo>
                    <a:pt x="431" y="319"/>
                    <a:pt x="432" y="316"/>
                    <a:pt x="435" y="313"/>
                  </a:cubicBezTo>
                  <a:cubicBezTo>
                    <a:pt x="448" y="302"/>
                    <a:pt x="461" y="291"/>
                    <a:pt x="473" y="280"/>
                  </a:cubicBezTo>
                  <a:cubicBezTo>
                    <a:pt x="476" y="277"/>
                    <a:pt x="477" y="275"/>
                    <a:pt x="477" y="272"/>
                  </a:cubicBezTo>
                  <a:cubicBezTo>
                    <a:pt x="477" y="253"/>
                    <a:pt x="477" y="234"/>
                    <a:pt x="477" y="215"/>
                  </a:cubicBezTo>
                  <a:cubicBezTo>
                    <a:pt x="477" y="213"/>
                    <a:pt x="477" y="212"/>
                    <a:pt x="477" y="210"/>
                  </a:cubicBezTo>
                  <a:cubicBezTo>
                    <a:pt x="487" y="207"/>
                    <a:pt x="494" y="198"/>
                    <a:pt x="494" y="187"/>
                  </a:cubicBezTo>
                  <a:cubicBezTo>
                    <a:pt x="494" y="174"/>
                    <a:pt x="483" y="163"/>
                    <a:pt x="470" y="163"/>
                  </a:cubicBezTo>
                  <a:cubicBezTo>
                    <a:pt x="456" y="163"/>
                    <a:pt x="445" y="174"/>
                    <a:pt x="445" y="187"/>
                  </a:cubicBezTo>
                  <a:cubicBezTo>
                    <a:pt x="445" y="198"/>
                    <a:pt x="452" y="207"/>
                    <a:pt x="462" y="210"/>
                  </a:cubicBezTo>
                  <a:cubicBezTo>
                    <a:pt x="462" y="211"/>
                    <a:pt x="462" y="211"/>
                    <a:pt x="462" y="212"/>
                  </a:cubicBezTo>
                  <a:cubicBezTo>
                    <a:pt x="462" y="230"/>
                    <a:pt x="462" y="248"/>
                    <a:pt x="462" y="266"/>
                  </a:cubicBezTo>
                  <a:cubicBezTo>
                    <a:pt x="462" y="268"/>
                    <a:pt x="461" y="271"/>
                    <a:pt x="459" y="272"/>
                  </a:cubicBezTo>
                  <a:cubicBezTo>
                    <a:pt x="451" y="280"/>
                    <a:pt x="442" y="287"/>
                    <a:pt x="434" y="295"/>
                  </a:cubicBezTo>
                  <a:cubicBezTo>
                    <a:pt x="433" y="295"/>
                    <a:pt x="433" y="295"/>
                    <a:pt x="431" y="296"/>
                  </a:cubicBezTo>
                  <a:cubicBezTo>
                    <a:pt x="431" y="294"/>
                    <a:pt x="431" y="292"/>
                    <a:pt x="431" y="291"/>
                  </a:cubicBezTo>
                  <a:cubicBezTo>
                    <a:pt x="431" y="229"/>
                    <a:pt x="431" y="166"/>
                    <a:pt x="431" y="104"/>
                  </a:cubicBezTo>
                  <a:cubicBezTo>
                    <a:pt x="431" y="99"/>
                    <a:pt x="432" y="97"/>
                    <a:pt x="436" y="94"/>
                  </a:cubicBezTo>
                  <a:cubicBezTo>
                    <a:pt x="446" y="88"/>
                    <a:pt x="455" y="81"/>
                    <a:pt x="465" y="74"/>
                  </a:cubicBezTo>
                  <a:cubicBezTo>
                    <a:pt x="466" y="73"/>
                    <a:pt x="467" y="70"/>
                    <a:pt x="467" y="68"/>
                  </a:cubicBezTo>
                  <a:cubicBezTo>
                    <a:pt x="468" y="57"/>
                    <a:pt x="469" y="45"/>
                    <a:pt x="469" y="34"/>
                  </a:cubicBezTo>
                  <a:cubicBezTo>
                    <a:pt x="469" y="33"/>
                    <a:pt x="469" y="32"/>
                    <a:pt x="470" y="30"/>
                  </a:cubicBezTo>
                  <a:cubicBezTo>
                    <a:pt x="483" y="32"/>
                    <a:pt x="495" y="34"/>
                    <a:pt x="509" y="36"/>
                  </a:cubicBezTo>
                  <a:cubicBezTo>
                    <a:pt x="509" y="39"/>
                    <a:pt x="509" y="41"/>
                    <a:pt x="509" y="43"/>
                  </a:cubicBezTo>
                  <a:cubicBezTo>
                    <a:pt x="508" y="73"/>
                    <a:pt x="507" y="102"/>
                    <a:pt x="507" y="131"/>
                  </a:cubicBezTo>
                  <a:cubicBezTo>
                    <a:pt x="506" y="135"/>
                    <a:pt x="508" y="138"/>
                    <a:pt x="510" y="140"/>
                  </a:cubicBezTo>
                  <a:cubicBezTo>
                    <a:pt x="516" y="145"/>
                    <a:pt x="523" y="150"/>
                    <a:pt x="529" y="155"/>
                  </a:cubicBezTo>
                  <a:cubicBezTo>
                    <a:pt x="530" y="156"/>
                    <a:pt x="530" y="157"/>
                    <a:pt x="531" y="158"/>
                  </a:cubicBezTo>
                  <a:cubicBezTo>
                    <a:pt x="530" y="161"/>
                    <a:pt x="529" y="164"/>
                    <a:pt x="529" y="168"/>
                  </a:cubicBezTo>
                  <a:cubicBezTo>
                    <a:pt x="529" y="179"/>
                    <a:pt x="536" y="188"/>
                    <a:pt x="546" y="191"/>
                  </a:cubicBezTo>
                  <a:cubicBezTo>
                    <a:pt x="546" y="191"/>
                    <a:pt x="546" y="192"/>
                    <a:pt x="546" y="192"/>
                  </a:cubicBezTo>
                  <a:cubicBezTo>
                    <a:pt x="546" y="208"/>
                    <a:pt x="546" y="223"/>
                    <a:pt x="546" y="238"/>
                  </a:cubicBezTo>
                  <a:cubicBezTo>
                    <a:pt x="546" y="241"/>
                    <a:pt x="545" y="243"/>
                    <a:pt x="543" y="244"/>
                  </a:cubicBezTo>
                  <a:cubicBezTo>
                    <a:pt x="530" y="252"/>
                    <a:pt x="518" y="260"/>
                    <a:pt x="505" y="267"/>
                  </a:cubicBezTo>
                  <a:cubicBezTo>
                    <a:pt x="502" y="269"/>
                    <a:pt x="501" y="271"/>
                    <a:pt x="501" y="275"/>
                  </a:cubicBezTo>
                  <a:cubicBezTo>
                    <a:pt x="501" y="316"/>
                    <a:pt x="501" y="356"/>
                    <a:pt x="501" y="396"/>
                  </a:cubicBezTo>
                  <a:cubicBezTo>
                    <a:pt x="501" y="400"/>
                    <a:pt x="500" y="402"/>
                    <a:pt x="496" y="404"/>
                  </a:cubicBezTo>
                  <a:cubicBezTo>
                    <a:pt x="487" y="409"/>
                    <a:pt x="479" y="414"/>
                    <a:pt x="470" y="419"/>
                  </a:cubicBezTo>
                  <a:cubicBezTo>
                    <a:pt x="469" y="420"/>
                    <a:pt x="467" y="423"/>
                    <a:pt x="467" y="425"/>
                  </a:cubicBezTo>
                  <a:cubicBezTo>
                    <a:pt x="467" y="449"/>
                    <a:pt x="467" y="473"/>
                    <a:pt x="467" y="498"/>
                  </a:cubicBezTo>
                  <a:cubicBezTo>
                    <a:pt x="467" y="499"/>
                    <a:pt x="468" y="501"/>
                    <a:pt x="469" y="503"/>
                  </a:cubicBezTo>
                  <a:cubicBezTo>
                    <a:pt x="470" y="505"/>
                    <a:pt x="471" y="506"/>
                    <a:pt x="473" y="507"/>
                  </a:cubicBezTo>
                  <a:cubicBezTo>
                    <a:pt x="476" y="511"/>
                    <a:pt x="479" y="514"/>
                    <a:pt x="480" y="518"/>
                  </a:cubicBezTo>
                  <a:cubicBezTo>
                    <a:pt x="480" y="520"/>
                    <a:pt x="479" y="522"/>
                    <a:pt x="479" y="524"/>
                  </a:cubicBezTo>
                  <a:cubicBezTo>
                    <a:pt x="479" y="529"/>
                    <a:pt x="481" y="533"/>
                    <a:pt x="483" y="537"/>
                  </a:cubicBezTo>
                  <a:cubicBezTo>
                    <a:pt x="485" y="540"/>
                    <a:pt x="488" y="543"/>
                    <a:pt x="492" y="545"/>
                  </a:cubicBezTo>
                  <a:cubicBezTo>
                    <a:pt x="492" y="545"/>
                    <a:pt x="492" y="545"/>
                    <a:pt x="492" y="545"/>
                  </a:cubicBezTo>
                  <a:cubicBezTo>
                    <a:pt x="492" y="545"/>
                    <a:pt x="492" y="545"/>
                    <a:pt x="492" y="545"/>
                  </a:cubicBezTo>
                  <a:cubicBezTo>
                    <a:pt x="496" y="547"/>
                    <a:pt x="499" y="548"/>
                    <a:pt x="504" y="548"/>
                  </a:cubicBezTo>
                  <a:cubicBezTo>
                    <a:pt x="505" y="548"/>
                    <a:pt x="506" y="548"/>
                    <a:pt x="507" y="548"/>
                  </a:cubicBezTo>
                  <a:cubicBezTo>
                    <a:pt x="509" y="548"/>
                    <a:pt x="510" y="550"/>
                    <a:pt x="512" y="551"/>
                  </a:cubicBezTo>
                  <a:cubicBezTo>
                    <a:pt x="519" y="560"/>
                    <a:pt x="526" y="568"/>
                    <a:pt x="533" y="576"/>
                  </a:cubicBezTo>
                  <a:cubicBezTo>
                    <a:pt x="538" y="581"/>
                    <a:pt x="539" y="587"/>
                    <a:pt x="538" y="594"/>
                  </a:cubicBezTo>
                  <a:close/>
                  <a:moveTo>
                    <a:pt x="470" y="176"/>
                  </a:moveTo>
                  <a:cubicBezTo>
                    <a:pt x="476" y="176"/>
                    <a:pt x="481" y="181"/>
                    <a:pt x="481" y="187"/>
                  </a:cubicBezTo>
                  <a:cubicBezTo>
                    <a:pt x="481" y="193"/>
                    <a:pt x="476" y="198"/>
                    <a:pt x="470" y="198"/>
                  </a:cubicBezTo>
                  <a:cubicBezTo>
                    <a:pt x="463" y="198"/>
                    <a:pt x="459" y="193"/>
                    <a:pt x="459" y="187"/>
                  </a:cubicBezTo>
                  <a:cubicBezTo>
                    <a:pt x="459" y="181"/>
                    <a:pt x="463" y="176"/>
                    <a:pt x="470" y="176"/>
                  </a:cubicBezTo>
                  <a:close/>
                  <a:moveTo>
                    <a:pt x="514" y="524"/>
                  </a:moveTo>
                  <a:cubicBezTo>
                    <a:pt x="514" y="530"/>
                    <a:pt x="510" y="535"/>
                    <a:pt x="503" y="535"/>
                  </a:cubicBezTo>
                  <a:cubicBezTo>
                    <a:pt x="497" y="535"/>
                    <a:pt x="492" y="530"/>
                    <a:pt x="492" y="524"/>
                  </a:cubicBezTo>
                  <a:cubicBezTo>
                    <a:pt x="492" y="518"/>
                    <a:pt x="497" y="513"/>
                    <a:pt x="503" y="513"/>
                  </a:cubicBezTo>
                  <a:cubicBezTo>
                    <a:pt x="510" y="513"/>
                    <a:pt x="514" y="518"/>
                    <a:pt x="514" y="524"/>
                  </a:cubicBezTo>
                  <a:close/>
                  <a:moveTo>
                    <a:pt x="667" y="512"/>
                  </a:moveTo>
                  <a:cubicBezTo>
                    <a:pt x="652" y="532"/>
                    <a:pt x="632" y="547"/>
                    <a:pt x="609" y="557"/>
                  </a:cubicBezTo>
                  <a:cubicBezTo>
                    <a:pt x="589" y="564"/>
                    <a:pt x="568" y="567"/>
                    <a:pt x="547" y="567"/>
                  </a:cubicBezTo>
                  <a:cubicBezTo>
                    <a:pt x="546" y="567"/>
                    <a:pt x="544" y="565"/>
                    <a:pt x="543" y="564"/>
                  </a:cubicBezTo>
                  <a:cubicBezTo>
                    <a:pt x="536" y="557"/>
                    <a:pt x="529" y="549"/>
                    <a:pt x="523" y="541"/>
                  </a:cubicBezTo>
                  <a:cubicBezTo>
                    <a:pt x="522" y="541"/>
                    <a:pt x="522" y="540"/>
                    <a:pt x="522" y="540"/>
                  </a:cubicBezTo>
                  <a:cubicBezTo>
                    <a:pt x="526" y="535"/>
                    <a:pt x="528" y="530"/>
                    <a:pt x="528" y="524"/>
                  </a:cubicBezTo>
                  <a:cubicBezTo>
                    <a:pt x="528" y="522"/>
                    <a:pt x="528" y="520"/>
                    <a:pt x="527" y="519"/>
                  </a:cubicBezTo>
                  <a:cubicBezTo>
                    <a:pt x="540" y="508"/>
                    <a:pt x="552" y="497"/>
                    <a:pt x="565" y="487"/>
                  </a:cubicBezTo>
                  <a:cubicBezTo>
                    <a:pt x="567" y="485"/>
                    <a:pt x="569" y="485"/>
                    <a:pt x="571" y="485"/>
                  </a:cubicBezTo>
                  <a:cubicBezTo>
                    <a:pt x="607" y="484"/>
                    <a:pt x="643" y="483"/>
                    <a:pt x="680" y="483"/>
                  </a:cubicBezTo>
                  <a:cubicBezTo>
                    <a:pt x="680" y="483"/>
                    <a:pt x="681" y="483"/>
                    <a:pt x="684" y="483"/>
                  </a:cubicBezTo>
                  <a:cubicBezTo>
                    <a:pt x="678" y="493"/>
                    <a:pt x="673" y="503"/>
                    <a:pt x="667" y="512"/>
                  </a:cubicBezTo>
                  <a:close/>
                  <a:moveTo>
                    <a:pt x="565" y="343"/>
                  </a:moveTo>
                  <a:cubicBezTo>
                    <a:pt x="572" y="343"/>
                    <a:pt x="576" y="348"/>
                    <a:pt x="576" y="354"/>
                  </a:cubicBezTo>
                  <a:cubicBezTo>
                    <a:pt x="576" y="360"/>
                    <a:pt x="572" y="365"/>
                    <a:pt x="565" y="365"/>
                  </a:cubicBezTo>
                  <a:cubicBezTo>
                    <a:pt x="559" y="365"/>
                    <a:pt x="554" y="360"/>
                    <a:pt x="554" y="354"/>
                  </a:cubicBezTo>
                  <a:cubicBezTo>
                    <a:pt x="554" y="348"/>
                    <a:pt x="559" y="343"/>
                    <a:pt x="565" y="343"/>
                  </a:cubicBezTo>
                  <a:close/>
                  <a:moveTo>
                    <a:pt x="690" y="462"/>
                  </a:moveTo>
                  <a:cubicBezTo>
                    <a:pt x="689" y="466"/>
                    <a:pt x="688" y="468"/>
                    <a:pt x="683" y="468"/>
                  </a:cubicBezTo>
                  <a:cubicBezTo>
                    <a:pt x="655" y="468"/>
                    <a:pt x="627" y="469"/>
                    <a:pt x="599" y="469"/>
                  </a:cubicBezTo>
                  <a:cubicBezTo>
                    <a:pt x="592" y="469"/>
                    <a:pt x="584" y="470"/>
                    <a:pt x="576" y="470"/>
                  </a:cubicBezTo>
                  <a:cubicBezTo>
                    <a:pt x="573" y="470"/>
                    <a:pt x="572" y="469"/>
                    <a:pt x="572" y="466"/>
                  </a:cubicBezTo>
                  <a:cubicBezTo>
                    <a:pt x="571" y="462"/>
                    <a:pt x="572" y="429"/>
                    <a:pt x="573" y="427"/>
                  </a:cubicBezTo>
                  <a:cubicBezTo>
                    <a:pt x="585" y="409"/>
                    <a:pt x="605" y="386"/>
                    <a:pt x="618" y="369"/>
                  </a:cubicBezTo>
                  <a:cubicBezTo>
                    <a:pt x="620" y="367"/>
                    <a:pt x="621" y="364"/>
                    <a:pt x="621" y="362"/>
                  </a:cubicBezTo>
                  <a:cubicBezTo>
                    <a:pt x="621" y="355"/>
                    <a:pt x="621" y="347"/>
                    <a:pt x="621" y="340"/>
                  </a:cubicBezTo>
                  <a:cubicBezTo>
                    <a:pt x="621" y="340"/>
                    <a:pt x="621" y="340"/>
                    <a:pt x="621" y="339"/>
                  </a:cubicBezTo>
                  <a:cubicBezTo>
                    <a:pt x="631" y="337"/>
                    <a:pt x="639" y="327"/>
                    <a:pt x="639" y="316"/>
                  </a:cubicBezTo>
                  <a:cubicBezTo>
                    <a:pt x="639" y="304"/>
                    <a:pt x="630" y="294"/>
                    <a:pt x="618" y="292"/>
                  </a:cubicBezTo>
                  <a:cubicBezTo>
                    <a:pt x="617" y="292"/>
                    <a:pt x="615" y="291"/>
                    <a:pt x="613" y="292"/>
                  </a:cubicBezTo>
                  <a:cubicBezTo>
                    <a:pt x="604" y="292"/>
                    <a:pt x="598" y="296"/>
                    <a:pt x="594" y="303"/>
                  </a:cubicBezTo>
                  <a:cubicBezTo>
                    <a:pt x="592" y="307"/>
                    <a:pt x="590" y="311"/>
                    <a:pt x="590" y="316"/>
                  </a:cubicBezTo>
                  <a:cubicBezTo>
                    <a:pt x="590" y="326"/>
                    <a:pt x="597" y="335"/>
                    <a:pt x="606" y="339"/>
                  </a:cubicBezTo>
                  <a:cubicBezTo>
                    <a:pt x="606" y="339"/>
                    <a:pt x="606" y="339"/>
                    <a:pt x="606" y="339"/>
                  </a:cubicBezTo>
                  <a:cubicBezTo>
                    <a:pt x="606" y="339"/>
                    <a:pt x="606" y="340"/>
                    <a:pt x="606" y="340"/>
                  </a:cubicBezTo>
                  <a:cubicBezTo>
                    <a:pt x="606" y="361"/>
                    <a:pt x="606" y="361"/>
                    <a:pt x="592" y="379"/>
                  </a:cubicBezTo>
                  <a:cubicBezTo>
                    <a:pt x="587" y="386"/>
                    <a:pt x="581" y="393"/>
                    <a:pt x="576" y="401"/>
                  </a:cubicBezTo>
                  <a:cubicBezTo>
                    <a:pt x="575" y="402"/>
                    <a:pt x="574" y="403"/>
                    <a:pt x="572" y="405"/>
                  </a:cubicBezTo>
                  <a:cubicBezTo>
                    <a:pt x="572" y="402"/>
                    <a:pt x="572" y="401"/>
                    <a:pt x="572" y="400"/>
                  </a:cubicBezTo>
                  <a:cubicBezTo>
                    <a:pt x="572" y="396"/>
                    <a:pt x="572" y="391"/>
                    <a:pt x="572" y="387"/>
                  </a:cubicBezTo>
                  <a:cubicBezTo>
                    <a:pt x="571" y="383"/>
                    <a:pt x="572" y="380"/>
                    <a:pt x="573" y="377"/>
                  </a:cubicBezTo>
                  <a:cubicBezTo>
                    <a:pt x="583" y="374"/>
                    <a:pt x="590" y="365"/>
                    <a:pt x="590" y="354"/>
                  </a:cubicBezTo>
                  <a:cubicBezTo>
                    <a:pt x="590" y="341"/>
                    <a:pt x="579" y="330"/>
                    <a:pt x="566" y="330"/>
                  </a:cubicBezTo>
                  <a:cubicBezTo>
                    <a:pt x="552" y="330"/>
                    <a:pt x="541" y="341"/>
                    <a:pt x="541" y="354"/>
                  </a:cubicBezTo>
                  <a:cubicBezTo>
                    <a:pt x="541" y="364"/>
                    <a:pt x="548" y="373"/>
                    <a:pt x="557" y="376"/>
                  </a:cubicBezTo>
                  <a:cubicBezTo>
                    <a:pt x="557" y="378"/>
                    <a:pt x="557" y="379"/>
                    <a:pt x="557" y="381"/>
                  </a:cubicBezTo>
                  <a:cubicBezTo>
                    <a:pt x="557" y="402"/>
                    <a:pt x="557" y="424"/>
                    <a:pt x="557" y="446"/>
                  </a:cubicBezTo>
                  <a:cubicBezTo>
                    <a:pt x="557" y="448"/>
                    <a:pt x="557" y="471"/>
                    <a:pt x="558" y="472"/>
                  </a:cubicBezTo>
                  <a:cubicBezTo>
                    <a:pt x="558" y="475"/>
                    <a:pt x="536" y="494"/>
                    <a:pt x="520" y="506"/>
                  </a:cubicBezTo>
                  <a:cubicBezTo>
                    <a:pt x="516" y="502"/>
                    <a:pt x="510" y="500"/>
                    <a:pt x="504" y="500"/>
                  </a:cubicBezTo>
                  <a:cubicBezTo>
                    <a:pt x="498" y="500"/>
                    <a:pt x="494" y="501"/>
                    <a:pt x="490" y="504"/>
                  </a:cubicBezTo>
                  <a:cubicBezTo>
                    <a:pt x="488" y="502"/>
                    <a:pt x="486" y="500"/>
                    <a:pt x="484" y="497"/>
                  </a:cubicBezTo>
                  <a:cubicBezTo>
                    <a:pt x="483" y="496"/>
                    <a:pt x="482" y="494"/>
                    <a:pt x="482" y="492"/>
                  </a:cubicBezTo>
                  <a:cubicBezTo>
                    <a:pt x="482" y="472"/>
                    <a:pt x="482" y="453"/>
                    <a:pt x="482" y="433"/>
                  </a:cubicBezTo>
                  <a:cubicBezTo>
                    <a:pt x="482" y="431"/>
                    <a:pt x="484" y="429"/>
                    <a:pt x="485" y="428"/>
                  </a:cubicBezTo>
                  <a:cubicBezTo>
                    <a:pt x="494" y="422"/>
                    <a:pt x="503" y="417"/>
                    <a:pt x="512" y="412"/>
                  </a:cubicBezTo>
                  <a:cubicBezTo>
                    <a:pt x="515" y="411"/>
                    <a:pt x="515" y="409"/>
                    <a:pt x="515" y="406"/>
                  </a:cubicBezTo>
                  <a:cubicBezTo>
                    <a:pt x="515" y="367"/>
                    <a:pt x="516" y="328"/>
                    <a:pt x="515" y="290"/>
                  </a:cubicBezTo>
                  <a:cubicBezTo>
                    <a:pt x="515" y="281"/>
                    <a:pt x="518" y="277"/>
                    <a:pt x="525" y="273"/>
                  </a:cubicBezTo>
                  <a:cubicBezTo>
                    <a:pt x="537" y="267"/>
                    <a:pt x="547" y="259"/>
                    <a:pt x="558" y="253"/>
                  </a:cubicBezTo>
                  <a:cubicBezTo>
                    <a:pt x="559" y="252"/>
                    <a:pt x="560" y="250"/>
                    <a:pt x="560" y="248"/>
                  </a:cubicBezTo>
                  <a:cubicBezTo>
                    <a:pt x="560" y="233"/>
                    <a:pt x="560" y="218"/>
                    <a:pt x="560" y="203"/>
                  </a:cubicBezTo>
                  <a:cubicBezTo>
                    <a:pt x="560" y="201"/>
                    <a:pt x="560" y="199"/>
                    <a:pt x="560" y="196"/>
                  </a:cubicBezTo>
                  <a:cubicBezTo>
                    <a:pt x="560" y="194"/>
                    <a:pt x="560" y="193"/>
                    <a:pt x="561" y="191"/>
                  </a:cubicBezTo>
                  <a:cubicBezTo>
                    <a:pt x="570" y="188"/>
                    <a:pt x="577" y="179"/>
                    <a:pt x="577" y="168"/>
                  </a:cubicBezTo>
                  <a:cubicBezTo>
                    <a:pt x="577" y="166"/>
                    <a:pt x="577" y="165"/>
                    <a:pt x="577" y="163"/>
                  </a:cubicBezTo>
                  <a:cubicBezTo>
                    <a:pt x="577" y="163"/>
                    <a:pt x="578" y="162"/>
                    <a:pt x="578" y="162"/>
                  </a:cubicBezTo>
                  <a:cubicBezTo>
                    <a:pt x="587" y="157"/>
                    <a:pt x="595" y="153"/>
                    <a:pt x="604" y="148"/>
                  </a:cubicBezTo>
                  <a:cubicBezTo>
                    <a:pt x="604" y="148"/>
                    <a:pt x="605" y="148"/>
                    <a:pt x="606" y="148"/>
                  </a:cubicBezTo>
                  <a:cubicBezTo>
                    <a:pt x="606" y="150"/>
                    <a:pt x="606" y="152"/>
                    <a:pt x="606" y="153"/>
                  </a:cubicBezTo>
                  <a:cubicBezTo>
                    <a:pt x="606" y="175"/>
                    <a:pt x="606" y="197"/>
                    <a:pt x="606" y="218"/>
                  </a:cubicBezTo>
                  <a:cubicBezTo>
                    <a:pt x="606" y="222"/>
                    <a:pt x="607" y="224"/>
                    <a:pt x="610" y="226"/>
                  </a:cubicBezTo>
                  <a:cubicBezTo>
                    <a:pt x="626" y="236"/>
                    <a:pt x="641" y="246"/>
                    <a:pt x="656" y="256"/>
                  </a:cubicBezTo>
                  <a:cubicBezTo>
                    <a:pt x="657" y="257"/>
                    <a:pt x="658" y="257"/>
                    <a:pt x="658" y="258"/>
                  </a:cubicBezTo>
                  <a:cubicBezTo>
                    <a:pt x="657" y="261"/>
                    <a:pt x="656" y="265"/>
                    <a:pt x="656" y="268"/>
                  </a:cubicBezTo>
                  <a:cubicBezTo>
                    <a:pt x="656" y="279"/>
                    <a:pt x="663" y="288"/>
                    <a:pt x="673" y="291"/>
                  </a:cubicBezTo>
                  <a:cubicBezTo>
                    <a:pt x="673" y="291"/>
                    <a:pt x="673" y="291"/>
                    <a:pt x="673" y="291"/>
                  </a:cubicBezTo>
                  <a:cubicBezTo>
                    <a:pt x="673" y="323"/>
                    <a:pt x="672" y="355"/>
                    <a:pt x="673" y="387"/>
                  </a:cubicBezTo>
                  <a:cubicBezTo>
                    <a:pt x="673" y="390"/>
                    <a:pt x="674" y="393"/>
                    <a:pt x="675" y="395"/>
                  </a:cubicBezTo>
                  <a:cubicBezTo>
                    <a:pt x="681" y="402"/>
                    <a:pt x="687" y="409"/>
                    <a:pt x="692" y="416"/>
                  </a:cubicBezTo>
                  <a:cubicBezTo>
                    <a:pt x="693" y="417"/>
                    <a:pt x="694" y="419"/>
                    <a:pt x="694" y="420"/>
                  </a:cubicBezTo>
                  <a:cubicBezTo>
                    <a:pt x="695" y="435"/>
                    <a:pt x="694" y="449"/>
                    <a:pt x="690" y="462"/>
                  </a:cubicBezTo>
                  <a:close/>
                  <a:moveTo>
                    <a:pt x="614" y="305"/>
                  </a:moveTo>
                  <a:cubicBezTo>
                    <a:pt x="621" y="305"/>
                    <a:pt x="625" y="310"/>
                    <a:pt x="625" y="316"/>
                  </a:cubicBezTo>
                  <a:cubicBezTo>
                    <a:pt x="625" y="322"/>
                    <a:pt x="621" y="327"/>
                    <a:pt x="614" y="327"/>
                  </a:cubicBezTo>
                  <a:cubicBezTo>
                    <a:pt x="608" y="327"/>
                    <a:pt x="603" y="322"/>
                    <a:pt x="603" y="316"/>
                  </a:cubicBezTo>
                  <a:cubicBezTo>
                    <a:pt x="603" y="310"/>
                    <a:pt x="608" y="305"/>
                    <a:pt x="614" y="305"/>
                  </a:cubicBezTo>
                  <a:close/>
                  <a:moveTo>
                    <a:pt x="691" y="268"/>
                  </a:moveTo>
                  <a:cubicBezTo>
                    <a:pt x="691" y="274"/>
                    <a:pt x="687" y="279"/>
                    <a:pt x="680" y="279"/>
                  </a:cubicBezTo>
                  <a:cubicBezTo>
                    <a:pt x="674" y="279"/>
                    <a:pt x="669" y="274"/>
                    <a:pt x="669" y="268"/>
                  </a:cubicBezTo>
                  <a:cubicBezTo>
                    <a:pt x="669" y="262"/>
                    <a:pt x="674" y="257"/>
                    <a:pt x="680" y="257"/>
                  </a:cubicBezTo>
                  <a:cubicBezTo>
                    <a:pt x="687" y="257"/>
                    <a:pt x="691" y="262"/>
                    <a:pt x="691" y="268"/>
                  </a:cubicBezTo>
                  <a:close/>
                  <a:moveTo>
                    <a:pt x="753" y="362"/>
                  </a:moveTo>
                  <a:cubicBezTo>
                    <a:pt x="746" y="384"/>
                    <a:pt x="730" y="399"/>
                    <a:pt x="708" y="406"/>
                  </a:cubicBezTo>
                  <a:cubicBezTo>
                    <a:pt x="705" y="407"/>
                    <a:pt x="704" y="407"/>
                    <a:pt x="702" y="405"/>
                  </a:cubicBezTo>
                  <a:cubicBezTo>
                    <a:pt x="698" y="399"/>
                    <a:pt x="694" y="394"/>
                    <a:pt x="690" y="389"/>
                  </a:cubicBezTo>
                  <a:cubicBezTo>
                    <a:pt x="688" y="387"/>
                    <a:pt x="687" y="384"/>
                    <a:pt x="687" y="381"/>
                  </a:cubicBezTo>
                  <a:cubicBezTo>
                    <a:pt x="687" y="351"/>
                    <a:pt x="688" y="321"/>
                    <a:pt x="688" y="291"/>
                  </a:cubicBezTo>
                  <a:cubicBezTo>
                    <a:pt x="698" y="288"/>
                    <a:pt x="705" y="279"/>
                    <a:pt x="705" y="268"/>
                  </a:cubicBezTo>
                  <a:cubicBezTo>
                    <a:pt x="705" y="260"/>
                    <a:pt x="701" y="253"/>
                    <a:pt x="696" y="249"/>
                  </a:cubicBezTo>
                  <a:cubicBezTo>
                    <a:pt x="689" y="243"/>
                    <a:pt x="680" y="241"/>
                    <a:pt x="671" y="245"/>
                  </a:cubicBezTo>
                  <a:cubicBezTo>
                    <a:pt x="670" y="245"/>
                    <a:pt x="667" y="245"/>
                    <a:pt x="666" y="244"/>
                  </a:cubicBezTo>
                  <a:cubicBezTo>
                    <a:pt x="652" y="236"/>
                    <a:pt x="639" y="227"/>
                    <a:pt x="625" y="218"/>
                  </a:cubicBezTo>
                  <a:cubicBezTo>
                    <a:pt x="622" y="216"/>
                    <a:pt x="621" y="214"/>
                    <a:pt x="621" y="210"/>
                  </a:cubicBezTo>
                  <a:cubicBezTo>
                    <a:pt x="621" y="195"/>
                    <a:pt x="621" y="179"/>
                    <a:pt x="621" y="164"/>
                  </a:cubicBezTo>
                  <a:cubicBezTo>
                    <a:pt x="621" y="159"/>
                    <a:pt x="621" y="154"/>
                    <a:pt x="621" y="149"/>
                  </a:cubicBezTo>
                  <a:cubicBezTo>
                    <a:pt x="621" y="149"/>
                    <a:pt x="621" y="140"/>
                    <a:pt x="621" y="130"/>
                  </a:cubicBezTo>
                  <a:cubicBezTo>
                    <a:pt x="621" y="130"/>
                    <a:pt x="621" y="129"/>
                    <a:pt x="621" y="129"/>
                  </a:cubicBezTo>
                  <a:cubicBezTo>
                    <a:pt x="621" y="129"/>
                    <a:pt x="621" y="129"/>
                    <a:pt x="621" y="129"/>
                  </a:cubicBezTo>
                  <a:cubicBezTo>
                    <a:pt x="622" y="114"/>
                    <a:pt x="622" y="94"/>
                    <a:pt x="622" y="92"/>
                  </a:cubicBezTo>
                  <a:cubicBezTo>
                    <a:pt x="629" y="96"/>
                    <a:pt x="647" y="106"/>
                    <a:pt x="657" y="113"/>
                  </a:cubicBezTo>
                  <a:cubicBezTo>
                    <a:pt x="662" y="116"/>
                    <a:pt x="666" y="119"/>
                    <a:pt x="670" y="123"/>
                  </a:cubicBezTo>
                  <a:cubicBezTo>
                    <a:pt x="679" y="131"/>
                    <a:pt x="687" y="141"/>
                    <a:pt x="693" y="152"/>
                  </a:cubicBezTo>
                  <a:cubicBezTo>
                    <a:pt x="698" y="164"/>
                    <a:pt x="699" y="176"/>
                    <a:pt x="694" y="188"/>
                  </a:cubicBezTo>
                  <a:cubicBezTo>
                    <a:pt x="698" y="190"/>
                    <a:pt x="702" y="191"/>
                    <a:pt x="706" y="194"/>
                  </a:cubicBezTo>
                  <a:cubicBezTo>
                    <a:pt x="718" y="201"/>
                    <a:pt x="726" y="212"/>
                    <a:pt x="733" y="224"/>
                  </a:cubicBezTo>
                  <a:cubicBezTo>
                    <a:pt x="746" y="245"/>
                    <a:pt x="751" y="267"/>
                    <a:pt x="745" y="292"/>
                  </a:cubicBezTo>
                  <a:cubicBezTo>
                    <a:pt x="744" y="294"/>
                    <a:pt x="745" y="296"/>
                    <a:pt x="746" y="298"/>
                  </a:cubicBezTo>
                  <a:cubicBezTo>
                    <a:pt x="761" y="318"/>
                    <a:pt x="761" y="340"/>
                    <a:pt x="753" y="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Roboto Light"/>
                <a:ea typeface="Roboto Light"/>
              </a:endParaRP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5614730" y="5180774"/>
              <a:ext cx="22732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000">
                  <a:solidFill>
                    <a:schemeClr val="accent2"/>
                  </a:solidFill>
                  <a:latin typeface="Roboto Light"/>
                  <a:ea typeface="Roboto Light"/>
                </a:rPr>
                <a:t>Модели машинного обучения</a:t>
              </a:r>
              <a:endParaRPr lang="en-US" sz="2000">
                <a:solidFill>
                  <a:schemeClr val="accent2"/>
                </a:solidFill>
                <a:latin typeface="Roboto Light"/>
                <a:ea typeface="Roboto Light"/>
              </a:endParaRPr>
            </a:p>
          </p:txBody>
        </p:sp>
      </p:grpSp>
      <p:sp>
        <p:nvSpPr>
          <p:cNvPr id="425994923" name="Заголовок 3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Схема обработки данных для СППВР</a:t>
            </a:r>
            <a:endParaRPr/>
          </a:p>
        </p:txBody>
      </p:sp>
      <p:sp>
        <p:nvSpPr>
          <p:cNvPr id="1055624691" name="AutoShape 82" descr="© INSCALE GmbH, 26.05.2010&#10;http://www.presentationload.com/"/>
          <p:cNvSpPr>
            <a:spLocks noChangeArrowheads="1"/>
          </p:cNvSpPr>
          <p:nvPr/>
        </p:nvSpPr>
        <p:spPr bwMode="gray">
          <a:xfrm>
            <a:off x="8297598" y="6021288"/>
            <a:ext cx="3722066" cy="464363"/>
          </a:xfrm>
          <a:prstGeom prst="roundRect">
            <a:avLst>
              <a:gd name="adj" fmla="val 16667"/>
            </a:avLst>
          </a:prstGeom>
          <a:solidFill>
            <a:srgbClr val="E5E7FF"/>
          </a:solidFill>
          <a:ln>
            <a:solidFill>
              <a:schemeClr val="accent2">
                <a:lumMod val="20000"/>
                <a:lumOff val="8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Roboto Light"/>
                <a:ea typeface="Roboto Light"/>
                <a:cs typeface="Tahoma"/>
              </a:rPr>
              <a:t>Управленческая аналитика</a:t>
            </a:r>
            <a:endParaRPr lang="de-DE" sz="1600">
              <a:solidFill>
                <a:srgbClr val="000000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549D720-C35D-6458-0DE8-D46629FE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968933" name="Заголовок 1"/>
          <p:cNvSpPr>
            <a:spLocks noGrp="1"/>
          </p:cNvSpPr>
          <p:nvPr>
            <p:ph type="title"/>
          </p:nvPr>
        </p:nvSpPr>
        <p:spPr bwMode="auto">
          <a:xfrm>
            <a:off x="527379" y="277523"/>
            <a:ext cx="11129467" cy="9401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0">
                <a:solidFill>
                  <a:srgbClr val="004674"/>
                </a:solidFill>
              </a:rPr>
              <a:t>WEBIOMED.DHRA</a:t>
            </a:r>
            <a:r>
              <a:rPr lang="ru-RU" b="0">
                <a:solidFill>
                  <a:srgbClr val="004674"/>
                </a:solidFill>
              </a:rPr>
              <a:t>: «НАЧИНКА» для ВРАЧА</a:t>
            </a:r>
            <a:endParaRPr lang="ru-RU" sz="2000" b="0"/>
          </a:p>
        </p:txBody>
      </p:sp>
      <p:sp>
        <p:nvSpPr>
          <p:cNvPr id="1901482645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330699" y="6492880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C8E32BE-E694-40E4-8857-96FE78ADDC89}" type="slidenum">
              <a:rPr lang="ru-RU"/>
              <a:t>24</a:t>
            </a:fld>
            <a:endParaRPr lang="ru-RU"/>
          </a:p>
        </p:txBody>
      </p:sp>
      <p:graphicFrame>
        <p:nvGraphicFramePr>
          <p:cNvPr id="1058693156" name="Таблица 4"/>
          <p:cNvGraphicFramePr>
            <a:graphicFrameLocks noGrp="1"/>
          </p:cNvGraphicFramePr>
          <p:nvPr/>
        </p:nvGraphicFramePr>
        <p:xfrm>
          <a:off x="223461" y="1412562"/>
          <a:ext cx="11737305" cy="526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4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ШКАЛЫ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МОДЕЛИ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ПОДОЗРЕНИЯ на ЗАБОЛЕВАНИЯ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общего сердечно-сосудистого риска.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S</a:t>
                      </a:r>
                      <a:r>
                        <a:rPr lang="en-US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10 летний риск фатального ССЗ.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SCORE (относительный риск): 10 летний риск фатального ССЗ.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Фрамингемская шкала: 10 летний риск развития острых ССЗ.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PROCAM: 10 летний риск развития коронарных осложнений.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UKPDS Cardiac Risk: 10 летний риск развития ИБС у пациентов с сахарным диабетом 2 типа.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CHA2DS2-VASc: риск развития инсульта и тромбоэмболических осложнений у пациентов с трепетанием и фибрилляцией предсердий.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CART: риск остановки сердца у госпитализированных пациентов.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PORT (индекс PSI): оценка тяжести состояния пациентов с внебольничной пневмонией.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CURB: оценка тяжести состояния пациентов с внебольничной пневмонией.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CRB-65: оценка тяжести состояния пациентов с внебольничной пневмонией.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SMART CO: оценка тяжести состояния пациентов с внебольничной пневмонией.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SMART-COP: оценка тяжести состояния пациентов с внебольничной пневмонией.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Методика оценки риска опасного употребления алкоголя на основании Методических рекомендаций «Организация и поведение профилактического медицинского осмотра и диспансеризации определенных групп взрослого населения 2019 г».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возраста сосудов</a:t>
                      </a:r>
                      <a:endParaRPr lang="ru-RU" sz="1050"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оценки риска возникновения осложнений родоразрешения и маршрутизация беременных женщин по Приказу Минздрава от 20 октября 2020 г. № 1130н «Об утверждении Порядка оказания медицинской помощи по профилю «акушерство и гинекология».</a:t>
                      </a:r>
                      <a:endParaRPr lang="ru-RU" sz="1050"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оценки риска потенциально тяжелого течения COVID-19 в зависимости от коморбидных состояний.</a:t>
                      </a:r>
                      <a:endParaRPr lang="ru-RU" sz="1050"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оценки риска тяжелого течения COVID-19 у госпитализированных больных.</a:t>
                      </a:r>
                      <a:endParaRPr lang="ru-RU" sz="1050"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оценки риска синдрома системной воспалительной реакции взрослых (SIRS).</a:t>
                      </a:r>
                      <a:endParaRPr lang="ru-RU" sz="1050"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Шкала оценки риска инфекционно-воспалительного синдрома на основании анализа крови</a:t>
                      </a:r>
                      <a:endParaRPr lang="ru-RU" sz="105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развития ССЗ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течение 10 лет.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смерти от ИБС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инсульта в течение 10 лет.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госпитализации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течение ближайших 12 месяцев для пациентов с ССЗ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наличия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атеросклеротич. бляшек брахиоцефальных артерий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 ожирении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развития фибрилляции предсердий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течение года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наличия тромбоэмболии легочной артерии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смерти в течение года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пациентов с СД 2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смерти в течение 5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лет для пациентов с СД 2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госпитализации 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течение ближайших 12 месяцев для пациентов с СД 2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госпитализации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течение ближайших 12 месяцев для пациентов с заболеваниями органов дыхания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преэклампсии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во время беременности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госпитализации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течение ближайших 12 месяцев для пациентов с гинекологическими заболеваниями</a:t>
                      </a:r>
                      <a:endParaRPr/>
                    </a:p>
                    <a:p>
                      <a:pPr marL="0" lvl="0" algn="l" defTabSz="914377" rt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</a:t>
                      </a:r>
                      <a:r>
                        <a:rPr lang="ru-RU" sz="1050" u="sng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госпитализации</a:t>
                      </a: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течение ближайших 12 месяцев для пациентов с наркологическими заболеваниями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«Анемия неуточненная».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«Артериальная гипертензия».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«Витамин B12-дефицитная анемия».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«Вторичная полицитемия».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«Гемолитическая анемия».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«Железодефицитная анемия».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«Инфекционно-воспалительный синдром».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«Истинная полицитемия».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«Латентный железодефицит».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«Первичная иммунная тромбоцитопения».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«Тромбоцитопения неуточненная».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«Фолиеводефицитная анемия».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«Хронический лимфолейкоз».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«Хронический миелолейкоз».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«Эссенциальная тромбоцитемия».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развития синдрома системной воспалительной реакции взрослых (SIRS).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развития инфекционно-воспалительного синдрома на основании анализа   крови.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«Сахарный диабет».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Подозрение на заболевание COVID-19.</a:t>
                      </a:r>
                      <a:endParaRPr/>
                    </a:p>
                    <a:p>
                      <a:pPr lvl="0">
                        <a:defRPr/>
                      </a:pPr>
                      <a:r>
                        <a:rPr lang="ru-RU" sz="105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Риск тяжелого течения COVID-19 у госпитализированных больных.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4606927" name="Заголовок 1"/>
          <p:cNvSpPr>
            <a:spLocks noGrp="1"/>
          </p:cNvSpPr>
          <p:nvPr>
            <p:ph type="title"/>
          </p:nvPr>
        </p:nvSpPr>
        <p:spPr bwMode="auto">
          <a:xfrm>
            <a:off x="607263" y="293224"/>
            <a:ext cx="10972800" cy="10329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>
                <a:solidFill>
                  <a:srgbClr val="004674"/>
                </a:solidFill>
              </a:rPr>
              <a:t>WEBIOMED.DHRA</a:t>
            </a:r>
            <a:r>
              <a:rPr lang="ru-RU" sz="2800">
                <a:solidFill>
                  <a:srgbClr val="004674"/>
                </a:solidFill>
              </a:rPr>
              <a:t>:</a:t>
            </a:r>
            <a:r>
              <a:rPr lang="ru-RU" sz="2800"/>
              <a:t>ПОДДЕРЖИВАЕМЫЕ ЗАБОЛЕВАНИЯ</a:t>
            </a:r>
            <a:endParaRPr/>
          </a:p>
        </p:txBody>
      </p:sp>
      <p:grpSp>
        <p:nvGrpSpPr>
          <p:cNvPr id="1834586104" name="Группа 1"/>
          <p:cNvGrpSpPr/>
          <p:nvPr/>
        </p:nvGrpSpPr>
        <p:grpSpPr bwMode="auto">
          <a:xfrm>
            <a:off x="147257" y="1412776"/>
            <a:ext cx="1610786" cy="1015663"/>
            <a:chOff x="237479" y="1981147"/>
            <a:chExt cx="1609264" cy="1015121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237479" y="2067460"/>
              <a:ext cx="1609264" cy="924489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5" name="Прямоугольник 4"/>
            <p:cNvSpPr/>
            <p:nvPr/>
          </p:nvSpPr>
          <p:spPr bwMode="auto">
            <a:xfrm>
              <a:off x="324140" y="1981147"/>
              <a:ext cx="1036483" cy="1015121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2CACBA"/>
                  </a:solidFill>
                  <a:latin typeface="Roboto Light"/>
                  <a:ea typeface="Roboto Light"/>
                  <a:cs typeface="Arial"/>
                </a:rPr>
                <a:t>40</a:t>
              </a:r>
              <a:endParaRPr lang="en-US" sz="6000">
                <a:solidFill>
                  <a:srgbClr val="2CACBA"/>
                </a:solidFill>
                <a:latin typeface="Roboto Light"/>
                <a:ea typeface="Roboto Light"/>
                <a:cs typeface="Arial"/>
              </a:endParaRPr>
            </a:p>
          </p:txBody>
        </p:sp>
      </p:grpSp>
      <p:grpSp>
        <p:nvGrpSpPr>
          <p:cNvPr id="289883526" name="Группа 9"/>
          <p:cNvGrpSpPr/>
          <p:nvPr/>
        </p:nvGrpSpPr>
        <p:grpSpPr bwMode="auto">
          <a:xfrm>
            <a:off x="1271464" y="1547156"/>
            <a:ext cx="3600400" cy="828939"/>
            <a:chOff x="1271464" y="1772816"/>
            <a:chExt cx="3600400" cy="828939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1293104" y="1784605"/>
              <a:ext cx="3578760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>
                <a:latin typeface="Roboto Light"/>
                <a:ea typeface="Roboto Light"/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1271464" y="1772816"/>
              <a:ext cx="3073322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000" b="1">
                  <a:solidFill>
                    <a:srgbClr val="368BA2"/>
                  </a:solidFill>
                  <a:latin typeface="Roboto Light"/>
                  <a:ea typeface="Roboto Light"/>
                  <a:cs typeface="Arial"/>
                </a:rPr>
                <a:t>ЗАБОЛЕВАНИЙ</a:t>
              </a:r>
              <a:endParaRPr lang="en-US" sz="2000" b="1">
                <a:solidFill>
                  <a:srgbClr val="368BA2"/>
                </a:solidFill>
                <a:latin typeface="Roboto Light"/>
                <a:ea typeface="Roboto Light"/>
                <a:cs typeface="Arial"/>
              </a:endParaRPr>
            </a:p>
          </p:txBody>
        </p:sp>
        <p:sp>
          <p:nvSpPr>
            <p:cNvPr id="9" name="TextBox 2"/>
            <p:cNvSpPr txBox="1"/>
            <p:nvPr/>
          </p:nvSpPr>
          <p:spPr bwMode="auto">
            <a:xfrm>
              <a:off x="1290157" y="2088778"/>
              <a:ext cx="3578760" cy="354596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400">
                  <a:latin typeface="Roboto Light"/>
                  <a:ea typeface="Roboto Light"/>
                  <a:cs typeface="Arial"/>
                </a:rPr>
                <a:t>Умеет выявлять платформа в качестве подозрений </a:t>
              </a:r>
              <a:endParaRPr/>
            </a:p>
            <a:p>
              <a:pPr algn="ctr">
                <a:defRPr/>
              </a:pPr>
              <a:endParaRPr lang="ru-RU" sz="1600" b="1">
                <a:solidFill>
                  <a:srgbClr val="002060"/>
                </a:solidFill>
                <a:latin typeface="Roboto Light"/>
                <a:ea typeface="Roboto Light"/>
                <a:cs typeface="Arial"/>
              </a:endParaRPr>
            </a:p>
          </p:txBody>
        </p:sp>
      </p:grpSp>
      <p:grpSp>
        <p:nvGrpSpPr>
          <p:cNvPr id="2046095619" name="Группа 1"/>
          <p:cNvGrpSpPr/>
          <p:nvPr/>
        </p:nvGrpSpPr>
        <p:grpSpPr bwMode="auto">
          <a:xfrm>
            <a:off x="5907898" y="1424565"/>
            <a:ext cx="1610786" cy="1015663"/>
            <a:chOff x="237479" y="1981147"/>
            <a:chExt cx="1609264" cy="1015121"/>
          </a:xfrm>
        </p:grpSpPr>
        <p:sp>
          <p:nvSpPr>
            <p:cNvPr id="12" name="Скругленный прямоугольник 11"/>
            <p:cNvSpPr/>
            <p:nvPr/>
          </p:nvSpPr>
          <p:spPr bwMode="auto">
            <a:xfrm>
              <a:off x="237479" y="2067460"/>
              <a:ext cx="1609264" cy="924489"/>
            </a:xfrm>
            <a:prstGeom prst="roundRect">
              <a:avLst>
                <a:gd name="adj" fmla="val 16667"/>
              </a:avLst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400">
                <a:solidFill>
                  <a:srgbClr val="2CACBA"/>
                </a:solidFill>
                <a:latin typeface="Roboto Light"/>
                <a:ea typeface="Roboto Light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324140" y="1981147"/>
              <a:ext cx="1036483" cy="1015121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2CACBA"/>
                  </a:solidFill>
                  <a:latin typeface="Roboto Light"/>
                  <a:ea typeface="Roboto Light"/>
                  <a:cs typeface="Arial"/>
                </a:rPr>
                <a:t>14</a:t>
              </a:r>
              <a:endParaRPr lang="en-US" sz="6000">
                <a:solidFill>
                  <a:srgbClr val="2CACBA"/>
                </a:solidFill>
                <a:latin typeface="Roboto Light"/>
                <a:ea typeface="Roboto Light"/>
                <a:cs typeface="Arial"/>
              </a:endParaRPr>
            </a:p>
          </p:txBody>
        </p:sp>
      </p:grpSp>
      <p:grpSp>
        <p:nvGrpSpPr>
          <p:cNvPr id="913299572" name="Группа 13"/>
          <p:cNvGrpSpPr/>
          <p:nvPr/>
        </p:nvGrpSpPr>
        <p:grpSpPr bwMode="auto">
          <a:xfrm>
            <a:off x="7032102" y="1558945"/>
            <a:ext cx="4236597" cy="828939"/>
            <a:chOff x="1271464" y="1772816"/>
            <a:chExt cx="3682854" cy="828939"/>
          </a:xfrm>
        </p:grpSpPr>
        <p:sp>
          <p:nvSpPr>
            <p:cNvPr id="15" name="Прямоугольник 14"/>
            <p:cNvSpPr/>
            <p:nvPr/>
          </p:nvSpPr>
          <p:spPr bwMode="auto">
            <a:xfrm>
              <a:off x="1293104" y="1784605"/>
              <a:ext cx="3661214" cy="8171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>
                <a:latin typeface="Roboto Light"/>
                <a:ea typeface="Roboto Light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1271464" y="1772816"/>
              <a:ext cx="3073322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000" b="1">
                  <a:solidFill>
                    <a:srgbClr val="368BA2"/>
                  </a:solidFill>
                  <a:latin typeface="Roboto Light"/>
                  <a:ea typeface="Roboto Light"/>
                  <a:cs typeface="Arial"/>
                </a:rPr>
                <a:t>ЗАБОЛЕВАНИЙ</a:t>
              </a:r>
              <a:endParaRPr lang="en-US" sz="2000" b="1">
                <a:solidFill>
                  <a:srgbClr val="368BA2"/>
                </a:solidFill>
                <a:latin typeface="Roboto Light"/>
                <a:ea typeface="Roboto Light"/>
                <a:cs typeface="Arial"/>
              </a:endParaRPr>
            </a:p>
          </p:txBody>
        </p:sp>
        <p:sp>
          <p:nvSpPr>
            <p:cNvPr id="17" name="TextBox 2"/>
            <p:cNvSpPr txBox="1"/>
            <p:nvPr/>
          </p:nvSpPr>
          <p:spPr bwMode="auto">
            <a:xfrm>
              <a:off x="1290157" y="2088778"/>
              <a:ext cx="3661214" cy="354596"/>
            </a:xfrm>
            <a:prstGeom prst="rect">
              <a:avLst/>
            </a:prstGeom>
            <a:no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400">
                  <a:latin typeface="Roboto Light"/>
                  <a:ea typeface="Roboto Light"/>
                  <a:cs typeface="Arial"/>
                </a:rPr>
                <a:t>Оцениваются системой на предмет возможных негативных событий (риска)</a:t>
              </a:r>
              <a:endParaRPr/>
            </a:p>
            <a:p>
              <a:pPr algn="ctr">
                <a:defRPr/>
              </a:pPr>
              <a:endParaRPr lang="ru-RU" sz="1600" b="1">
                <a:solidFill>
                  <a:srgbClr val="002060"/>
                </a:solidFill>
                <a:latin typeface="Roboto Light"/>
                <a:ea typeface="Roboto Light"/>
                <a:cs typeface="Arial"/>
              </a:endParaRPr>
            </a:p>
          </p:txBody>
        </p:sp>
      </p:grpSp>
      <p:sp>
        <p:nvSpPr>
          <p:cNvPr id="1395008209" name="TextBox 24"/>
          <p:cNvSpPr txBox="1"/>
          <p:nvPr/>
        </p:nvSpPr>
        <p:spPr bwMode="auto">
          <a:xfrm>
            <a:off x="445159" y="2636912"/>
            <a:ext cx="8459173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2400">
                <a:solidFill>
                  <a:srgbClr val="2CACBA"/>
                </a:solidFill>
                <a:latin typeface="Roboto Light"/>
                <a:ea typeface="Roboto Light"/>
                <a:cs typeface="Tahoma"/>
              </a:rPr>
              <a:t>Платформа поддерживает следующие нозологии:</a:t>
            </a:r>
            <a:endParaRPr lang="en-US" sz="2400">
              <a:solidFill>
                <a:srgbClr val="2CACBA"/>
              </a:solidFill>
              <a:latin typeface="Roboto Light"/>
              <a:ea typeface="Roboto Light"/>
              <a:cs typeface="Tahoma"/>
            </a:endParaRPr>
          </a:p>
        </p:txBody>
      </p:sp>
      <p:sp>
        <p:nvSpPr>
          <p:cNvPr id="964053180" name="Прямоугольник 31"/>
          <p:cNvSpPr/>
          <p:nvPr/>
        </p:nvSpPr>
        <p:spPr bwMode="auto">
          <a:xfrm>
            <a:off x="872076" y="3140968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Сердечно-сосудистые заболевания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Болезни крови, кроветворных органов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Сахарный диабет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Заболевания органов дыхания 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Заболевания желудочно-кишечного тракта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Хроническая болезнь почек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Онкологические заболевания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Орфанные заболевания</a:t>
            </a:r>
            <a:endParaRPr/>
          </a:p>
        </p:txBody>
      </p:sp>
      <p:sp>
        <p:nvSpPr>
          <p:cNvPr id="1647990037" name="Прямоугольник 32"/>
          <p:cNvSpPr/>
          <p:nvPr/>
        </p:nvSpPr>
        <p:spPr bwMode="auto">
          <a:xfrm>
            <a:off x="6509456" y="3240292"/>
            <a:ext cx="5400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Сердечно-сосудистые заболевания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Сахарный диабет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Патологии при беременности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Инфекционные заболевания (</a:t>
            </a:r>
            <a:r>
              <a:rPr lang="en-US" sz="2000" b="1">
                <a:latin typeface="Roboto Light"/>
                <a:ea typeface="Roboto Light"/>
                <a:cs typeface="Arial Narrow"/>
              </a:rPr>
              <a:t>COVID-19</a:t>
            </a:r>
            <a:r>
              <a:rPr lang="ru-RU" sz="2000" b="1">
                <a:latin typeface="Roboto Light"/>
                <a:ea typeface="Roboto Light"/>
                <a:cs typeface="Arial Narrow"/>
              </a:rPr>
              <a:t>)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Наркологические заболевания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Заболевания органов дыхания</a:t>
            </a:r>
            <a:endParaRPr/>
          </a:p>
          <a:p>
            <a:pPr>
              <a:defRPr/>
            </a:pPr>
            <a:endParaRPr lang="ru-RU" sz="800" b="1">
              <a:latin typeface="Roboto Light"/>
              <a:ea typeface="Roboto Light"/>
              <a:cs typeface="Arial Narrow"/>
            </a:endParaRPr>
          </a:p>
          <a:p>
            <a:pPr>
              <a:defRPr/>
            </a:pPr>
            <a:r>
              <a:rPr lang="ru-RU" sz="2000" b="1">
                <a:latin typeface="Roboto Light"/>
                <a:ea typeface="Roboto Light"/>
                <a:cs typeface="Arial Narrow"/>
              </a:rPr>
              <a:t>Метаболические заболевания</a:t>
            </a:r>
            <a:endParaRPr/>
          </a:p>
        </p:txBody>
      </p:sp>
      <p:grpSp>
        <p:nvGrpSpPr>
          <p:cNvPr id="344854218" name="Группа 35"/>
          <p:cNvGrpSpPr/>
          <p:nvPr/>
        </p:nvGrpSpPr>
        <p:grpSpPr bwMode="auto">
          <a:xfrm>
            <a:off x="407368" y="3284984"/>
            <a:ext cx="317949" cy="3069028"/>
            <a:chOff x="444737" y="3797809"/>
            <a:chExt cx="280580" cy="2820238"/>
          </a:xfrm>
        </p:grpSpPr>
        <p:sp>
          <p:nvSpPr>
            <p:cNvPr id="26" name="Shape 3613"/>
            <p:cNvSpPr/>
            <p:nvPr/>
          </p:nvSpPr>
          <p:spPr bwMode="auto">
            <a:xfrm>
              <a:off x="444737" y="3797809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Shape 3613"/>
            <p:cNvSpPr/>
            <p:nvPr/>
          </p:nvSpPr>
          <p:spPr bwMode="auto">
            <a:xfrm>
              <a:off x="444737" y="4230437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Shape 3613"/>
            <p:cNvSpPr/>
            <p:nvPr/>
          </p:nvSpPr>
          <p:spPr bwMode="auto">
            <a:xfrm>
              <a:off x="444737" y="4663065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Shape 3613"/>
            <p:cNvSpPr/>
            <p:nvPr/>
          </p:nvSpPr>
          <p:spPr bwMode="auto">
            <a:xfrm>
              <a:off x="444737" y="509569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Shape 3613"/>
            <p:cNvSpPr/>
            <p:nvPr/>
          </p:nvSpPr>
          <p:spPr bwMode="auto">
            <a:xfrm>
              <a:off x="444737" y="549922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Shape 3613"/>
            <p:cNvSpPr/>
            <p:nvPr/>
          </p:nvSpPr>
          <p:spPr bwMode="auto">
            <a:xfrm>
              <a:off x="444737" y="593308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Shape 3613"/>
            <p:cNvSpPr/>
            <p:nvPr/>
          </p:nvSpPr>
          <p:spPr bwMode="auto">
            <a:xfrm>
              <a:off x="444737" y="6337467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65822614" name="Группа 36"/>
          <p:cNvGrpSpPr/>
          <p:nvPr/>
        </p:nvGrpSpPr>
        <p:grpSpPr bwMode="auto">
          <a:xfrm>
            <a:off x="6228876" y="3389410"/>
            <a:ext cx="280580" cy="2623164"/>
            <a:chOff x="444737" y="3797809"/>
            <a:chExt cx="280580" cy="2415854"/>
          </a:xfrm>
        </p:grpSpPr>
        <p:sp>
          <p:nvSpPr>
            <p:cNvPr id="38" name="Shape 3613"/>
            <p:cNvSpPr/>
            <p:nvPr/>
          </p:nvSpPr>
          <p:spPr bwMode="auto">
            <a:xfrm>
              <a:off x="444737" y="3797809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Shape 3613"/>
            <p:cNvSpPr/>
            <p:nvPr/>
          </p:nvSpPr>
          <p:spPr bwMode="auto">
            <a:xfrm>
              <a:off x="444737" y="4230437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Shape 3613"/>
            <p:cNvSpPr/>
            <p:nvPr/>
          </p:nvSpPr>
          <p:spPr bwMode="auto">
            <a:xfrm>
              <a:off x="444737" y="4663065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Shape 3613"/>
            <p:cNvSpPr/>
            <p:nvPr/>
          </p:nvSpPr>
          <p:spPr bwMode="auto">
            <a:xfrm>
              <a:off x="444737" y="509569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Shape 3613"/>
            <p:cNvSpPr/>
            <p:nvPr/>
          </p:nvSpPr>
          <p:spPr bwMode="auto">
            <a:xfrm>
              <a:off x="444737" y="549922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Shape 3613"/>
            <p:cNvSpPr/>
            <p:nvPr/>
          </p:nvSpPr>
          <p:spPr bwMode="auto">
            <a:xfrm>
              <a:off x="444737" y="5933083"/>
              <a:ext cx="280580" cy="28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gradFill>
              <a:gsLst>
                <a:gs pos="0">
                  <a:srgbClr val="4170BA"/>
                </a:gs>
                <a:gs pos="100000">
                  <a:srgbClr val="699D4B"/>
                </a:gs>
              </a:gsLst>
              <a:lin ang="2700000" scaled="0"/>
            </a:gradFill>
            <a:ln w="12700">
              <a:solidFill>
                <a:srgbClr val="2BACBB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00884585" name="Shape 3613"/>
          <p:cNvSpPr/>
          <p:nvPr/>
        </p:nvSpPr>
        <p:spPr bwMode="auto">
          <a:xfrm>
            <a:off x="6233319" y="6172756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005402858" name="Shape 3613"/>
          <p:cNvSpPr/>
          <p:nvPr/>
        </p:nvSpPr>
        <p:spPr bwMode="auto">
          <a:xfrm>
            <a:off x="444737" y="6453336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gradFill>
            <a:gsLst>
              <a:gs pos="0">
                <a:srgbClr val="4170BA"/>
              </a:gs>
              <a:gs pos="100000">
                <a:srgbClr val="699D4B"/>
              </a:gs>
            </a:gsLst>
            <a:lin ang="2700000" scaled="0"/>
          </a:gradFill>
          <a:ln w="12700">
            <a:solidFill>
              <a:srgbClr val="2BACBB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D42CDF-5FAF-74E9-EC20-002B7419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593047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-71103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0"/>
              <a:t>WEBIOMED.DHRA</a:t>
            </a:r>
            <a:r>
              <a:rPr lang="ru-RU" sz="2800" b="0"/>
              <a:t>: актуальные КЛИНИЧЕСКИЕ РЕКОМЕНДАЦИИ</a:t>
            </a:r>
            <a:endParaRPr/>
          </a:p>
        </p:txBody>
      </p:sp>
      <p:sp>
        <p:nvSpPr>
          <p:cNvPr id="1155508138" name="Title 1"/>
          <p:cNvSpPr txBox="1"/>
          <p:nvPr/>
        </p:nvSpPr>
        <p:spPr bwMode="auto">
          <a:xfrm>
            <a:off x="479442" y="172362"/>
            <a:ext cx="11533932" cy="495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>
              <a:solidFill>
                <a:srgbClr val="4170BA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47495199" name="Рисунок 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91343" y="1405350"/>
            <a:ext cx="4169478" cy="19005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49194931" name="Рисунок 18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191343" y="3403583"/>
            <a:ext cx="1931936" cy="230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62112036" name="Рисунок 19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415479" y="3861048"/>
            <a:ext cx="2725050" cy="2340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06488821" name="Рисунок 20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3038797" y="4094289"/>
            <a:ext cx="2644048" cy="23985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0836638" name="Рисунок 21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4655840" y="4492535"/>
            <a:ext cx="2485271" cy="2267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3580951" name="Рисунок 22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8850664" y="1405350"/>
            <a:ext cx="3082114" cy="1150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62303711" name="Рисунок 23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9144127" y="2312165"/>
            <a:ext cx="3031372" cy="14061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4511256" name="Рисунок 24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8649625" y="3506715"/>
            <a:ext cx="2912636" cy="13156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6335540" name="Рисунок 25"/>
          <p:cNvPicPr>
            <a:picLocks noChangeAspect="1"/>
          </p:cNvPicPr>
          <p:nvPr/>
        </p:nvPicPr>
        <p:blipFill rotWithShape="1">
          <a:blip r:embed="rId11"/>
          <a:stretch/>
        </p:blipFill>
        <p:spPr bwMode="auto">
          <a:xfrm>
            <a:off x="9473354" y="4462498"/>
            <a:ext cx="2702145" cy="1213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43551330" name="Рисунок 26"/>
          <p:cNvPicPr>
            <a:picLocks noChangeAspect="1"/>
          </p:cNvPicPr>
          <p:nvPr/>
        </p:nvPicPr>
        <p:blipFill rotWithShape="1">
          <a:blip r:embed="rId12"/>
          <a:stretch/>
        </p:blipFill>
        <p:spPr bwMode="auto">
          <a:xfrm>
            <a:off x="5904807" y="4670095"/>
            <a:ext cx="2810711" cy="12469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6557737" name="Рисунок 27"/>
          <p:cNvPicPr>
            <a:picLocks noChangeAspect="1"/>
          </p:cNvPicPr>
          <p:nvPr/>
        </p:nvPicPr>
        <p:blipFill rotWithShape="1">
          <a:blip r:embed="rId13"/>
          <a:stretch/>
        </p:blipFill>
        <p:spPr bwMode="auto">
          <a:xfrm>
            <a:off x="7609143" y="5432316"/>
            <a:ext cx="2578879" cy="1322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69539735" name="Рисунок 28"/>
          <p:cNvPicPr>
            <a:picLocks noChangeAspect="1"/>
          </p:cNvPicPr>
          <p:nvPr/>
        </p:nvPicPr>
        <p:blipFill rotWithShape="1">
          <a:blip r:embed="rId14"/>
          <a:stretch/>
        </p:blipFill>
        <p:spPr bwMode="auto">
          <a:xfrm>
            <a:off x="727737" y="5167046"/>
            <a:ext cx="2153378" cy="1578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8759542" name="Рисунок 29"/>
          <p:cNvPicPr>
            <a:picLocks noChangeAspect="1"/>
          </p:cNvPicPr>
          <p:nvPr/>
        </p:nvPicPr>
        <p:blipFill rotWithShape="1">
          <a:blip r:embed="rId15"/>
          <a:stretch/>
        </p:blipFill>
        <p:spPr bwMode="auto">
          <a:xfrm>
            <a:off x="3381565" y="2036383"/>
            <a:ext cx="5428870" cy="2741000"/>
          </a:xfrm>
          <a:prstGeom prst="rect">
            <a:avLst/>
          </a:prstGeom>
          <a:ln>
            <a:noFill/>
          </a:ln>
          <a:effectLst>
            <a:glow rad="101600">
              <a:srgbClr val="11475F">
                <a:alpha val="60000"/>
              </a:srgbClr>
            </a:glow>
            <a:outerShdw blurRad="127000" dist="38100" dir="2700000" algn="ctr">
              <a:srgbClr val="000000">
                <a:alpha val="45000"/>
              </a:srgbClr>
            </a:outerShdw>
            <a:softEdge rad="3175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5B08665-A430-DD2A-055C-25826EDB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566085" name="Рисунок 3" descr="C:\Users\vsamuhova\Downloads\image_2022-04-18_10-37-53.png"/>
          <p:cNvPicPr/>
          <p:nvPr/>
        </p:nvPicPr>
        <p:blipFill rotWithShape="1">
          <a:blip r:embed="rId3"/>
          <a:stretch/>
        </p:blipFill>
        <p:spPr bwMode="auto">
          <a:xfrm>
            <a:off x="3860322" y="1561572"/>
            <a:ext cx="4102156" cy="396759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937296120" name="Прямоугольник 4"/>
          <p:cNvSpPr/>
          <p:nvPr/>
        </p:nvSpPr>
        <p:spPr bwMode="auto">
          <a:xfrm>
            <a:off x="479376" y="322528"/>
            <a:ext cx="11089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2400"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РАБОТА с СИСТЕМОЙ ПОДДЕРЖКИ ПРИНЯТИЯ ВРАЧЕБНЫХ РЕШЕНИЙ «</a:t>
            </a:r>
            <a:r>
              <a:rPr lang="en-US" sz="2400"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WEBIOMED</a:t>
            </a:r>
            <a:r>
              <a:rPr lang="ru-RU" sz="2400"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»</a:t>
            </a:r>
            <a:endParaRPr/>
          </a:p>
        </p:txBody>
      </p:sp>
      <p:grpSp>
        <p:nvGrpSpPr>
          <p:cNvPr id="446773651" name="Группа 10"/>
          <p:cNvGrpSpPr/>
          <p:nvPr/>
        </p:nvGrpSpPr>
        <p:grpSpPr bwMode="auto">
          <a:xfrm>
            <a:off x="205619" y="1249028"/>
            <a:ext cx="3129516" cy="1694408"/>
            <a:chOff x="281234" y="1201222"/>
            <a:chExt cx="3129516" cy="1694408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281234" y="1201222"/>
              <a:ext cx="3129516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>
                  <a:solidFill>
                    <a:srgbClr val="365F91"/>
                  </a:solidFill>
                  <a:latin typeface="Times New Roman"/>
                  <a:ea typeface="Calibri"/>
                </a:rPr>
                <a:t>В электронной карте пациента нужно нажать на значок </a:t>
              </a:r>
              <a:r>
                <a:rPr lang="en-US" sz="1400" b="1">
                  <a:solidFill>
                    <a:srgbClr val="365F91"/>
                  </a:solidFill>
                  <a:latin typeface="Times New Roman"/>
                  <a:ea typeface="Calibri"/>
                </a:rPr>
                <a:t>WEBIOMED</a:t>
              </a:r>
              <a:endParaRPr lang="ru-RU" sz="1400" b="1"/>
            </a:p>
          </p:txBody>
        </p:sp>
        <p:grpSp>
          <p:nvGrpSpPr>
            <p:cNvPr id="10" name="Группа 9"/>
            <p:cNvGrpSpPr/>
            <p:nvPr/>
          </p:nvGrpSpPr>
          <p:grpSpPr bwMode="auto">
            <a:xfrm>
              <a:off x="434568" y="1720880"/>
              <a:ext cx="2689225" cy="1174750"/>
              <a:chOff x="434568" y="1720880"/>
              <a:chExt cx="2689225" cy="1174750"/>
            </a:xfrm>
          </p:grpSpPr>
          <p:pic>
            <p:nvPicPr>
              <p:cNvPr id="6" name="Рисунок 5" descr="C:\Users\vsamuhova\Desktop\Якутия\для инструкции\ЭМК1.png"/>
              <p:cNvPicPr/>
              <p:nvPr/>
            </p:nvPicPr>
            <p:blipFill rotWithShape="1">
              <a:blip r:embed="rId4"/>
              <a:stretch/>
            </p:blipFill>
            <p:spPr bwMode="auto">
              <a:xfrm>
                <a:off x="434568" y="1720880"/>
                <a:ext cx="2689225" cy="1174750"/>
              </a:xfrm>
              <a:prstGeom prst="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</p:pic>
          <p:pic>
            <p:nvPicPr>
              <p:cNvPr id="8" name="Рисунок 7"/>
              <p:cNvPicPr/>
              <p:nvPr/>
            </p:nvPicPr>
            <p:blipFill rotWithShape="1">
              <a:blip r:embed="rId5"/>
              <a:stretch/>
            </p:blipFill>
            <p:spPr bwMode="auto">
              <a:xfrm>
                <a:off x="2658138" y="1810266"/>
                <a:ext cx="339307" cy="358775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71000"/>
                  </a:schemeClr>
                </a:glow>
              </a:effectLst>
            </p:spPr>
          </p:pic>
        </p:grpSp>
      </p:grpSp>
      <p:sp>
        <p:nvSpPr>
          <p:cNvPr id="626391349" name="Прямоугольник 11"/>
          <p:cNvSpPr/>
          <p:nvPr/>
        </p:nvSpPr>
        <p:spPr bwMode="auto">
          <a:xfrm>
            <a:off x="3909325" y="1268760"/>
            <a:ext cx="3984680" cy="307777"/>
          </a:xfrm>
          <a:prstGeom prst="rect">
            <a:avLst/>
          </a:prstGeom>
          <a:ln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365F91"/>
                </a:solidFill>
                <a:latin typeface="Times New Roman"/>
                <a:ea typeface="Calibri"/>
              </a:rPr>
              <a:t>Открывается страница оценки здоровья пациента</a:t>
            </a:r>
            <a:endParaRPr lang="ru-RU" sz="1400"/>
          </a:p>
        </p:txBody>
      </p:sp>
      <p:grpSp>
        <p:nvGrpSpPr>
          <p:cNvPr id="1998862402" name="Группа 22"/>
          <p:cNvGrpSpPr/>
          <p:nvPr/>
        </p:nvGrpSpPr>
        <p:grpSpPr bwMode="auto">
          <a:xfrm>
            <a:off x="3591780" y="5557900"/>
            <a:ext cx="4604405" cy="508897"/>
            <a:chOff x="3731579" y="5557900"/>
            <a:chExt cx="4464605" cy="508897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5987017" y="5557900"/>
              <a:ext cx="186070" cy="3706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2BAC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Двойная стрелка влево/вправо 19"/>
            <p:cNvSpPr/>
            <p:nvPr/>
          </p:nvSpPr>
          <p:spPr bwMode="auto">
            <a:xfrm>
              <a:off x="3731579" y="5790256"/>
              <a:ext cx="4464605" cy="27654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rgbClr val="2BAC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833071219" name="Стрелка вправо 20"/>
          <p:cNvSpPr/>
          <p:nvPr/>
        </p:nvSpPr>
        <p:spPr bwMode="auto">
          <a:xfrm>
            <a:off x="3195292" y="2052587"/>
            <a:ext cx="749449" cy="30244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Mod val="75000"/>
            </a:schemeClr>
          </a:solidFill>
          <a:ln>
            <a:solidFill>
              <a:srgbClr val="2BAC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550247192" name="Группа 13"/>
          <p:cNvGrpSpPr/>
          <p:nvPr/>
        </p:nvGrpSpPr>
        <p:grpSpPr bwMode="auto">
          <a:xfrm>
            <a:off x="8196184" y="3553852"/>
            <a:ext cx="3862314" cy="3228931"/>
            <a:chOff x="8196184" y="3553852"/>
            <a:chExt cx="3862314" cy="3228931"/>
          </a:xfrm>
        </p:grpSpPr>
        <p:pic>
          <p:nvPicPr>
            <p:cNvPr id="17" name="Рисунок 16"/>
            <p:cNvPicPr/>
            <p:nvPr/>
          </p:nvPicPr>
          <p:blipFill rotWithShape="1">
            <a:blip r:embed="rId6"/>
            <a:stretch/>
          </p:blipFill>
          <p:spPr bwMode="auto">
            <a:xfrm>
              <a:off x="8377214" y="4106824"/>
              <a:ext cx="2265973" cy="2130488"/>
            </a:xfrm>
            <a:prstGeom prst="rect">
              <a:avLst/>
            </a:prstGeom>
            <a:effectLst>
              <a:outerShdw blurRad="228600" dist="38100" algn="ctr" rotWithShape="0">
                <a:srgbClr val="000000">
                  <a:alpha val="72000"/>
                </a:srgbClr>
              </a:outerShdw>
            </a:effectLst>
          </p:spPr>
        </p:pic>
        <p:pic>
          <p:nvPicPr>
            <p:cNvPr id="18" name="Рисунок 17"/>
            <p:cNvPicPr/>
            <p:nvPr/>
          </p:nvPicPr>
          <p:blipFill rotWithShape="1">
            <a:blip r:embed="rId7"/>
            <a:stretch/>
          </p:blipFill>
          <p:spPr bwMode="auto">
            <a:xfrm>
              <a:off x="9380703" y="4556569"/>
              <a:ext cx="2677795" cy="2226214"/>
            </a:xfrm>
            <a:prstGeom prst="rect">
              <a:avLst/>
            </a:prstGeom>
            <a:effectLst>
              <a:outerShdw blurRad="228600" dist="38100" algn="ctr" rotWithShape="0">
                <a:srgbClr val="000000">
                  <a:alpha val="72000"/>
                </a:srgbClr>
              </a:outerShdw>
            </a:effectLst>
          </p:spPr>
        </p:pic>
        <p:sp>
          <p:nvSpPr>
            <p:cNvPr id="25" name="Прямоугольник 24"/>
            <p:cNvSpPr/>
            <p:nvPr/>
          </p:nvSpPr>
          <p:spPr bwMode="auto">
            <a:xfrm>
              <a:off x="8196184" y="3553852"/>
              <a:ext cx="3862312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>
                  <a:solidFill>
                    <a:srgbClr val="365F91"/>
                  </a:solidFill>
                  <a:latin typeface="Times New Roman"/>
                  <a:ea typeface="Calibri"/>
                </a:rPr>
                <a:t>В блоке «Оценка рисков» представлены оценки рисков 6 группам заболеваний</a:t>
              </a:r>
              <a:endParaRPr/>
            </a:p>
          </p:txBody>
        </p:sp>
      </p:grpSp>
      <p:grpSp>
        <p:nvGrpSpPr>
          <p:cNvPr id="1801433693" name="Группа 8"/>
          <p:cNvGrpSpPr/>
          <p:nvPr/>
        </p:nvGrpSpPr>
        <p:grpSpPr bwMode="auto">
          <a:xfrm>
            <a:off x="8357745" y="1249596"/>
            <a:ext cx="3801002" cy="2179404"/>
            <a:chOff x="8357745" y="1249596"/>
            <a:chExt cx="3801002" cy="2179404"/>
          </a:xfrm>
        </p:grpSpPr>
        <p:pic>
          <p:nvPicPr>
            <p:cNvPr id="13" name="Рисунок 12" descr="C:\Users\vsamuhova\Downloads\image_2022-04-18_10-18-45.png"/>
            <p:cNvPicPr/>
            <p:nvPr/>
          </p:nvPicPr>
          <p:blipFill rotWithShape="1">
            <a:blip r:embed="rId8"/>
            <a:stretch/>
          </p:blipFill>
          <p:spPr bwMode="auto">
            <a:xfrm>
              <a:off x="8377213" y="1718843"/>
              <a:ext cx="3681283" cy="1134093"/>
            </a:xfrm>
            <a:prstGeom prst="rect">
              <a:avLst/>
            </a:prstGeom>
            <a:noFill/>
            <a:ln>
              <a:noFill/>
            </a:ln>
            <a:effectLst>
              <a:outerShdw blurRad="228600" dist="38100" algn="ctr" rotWithShape="0">
                <a:srgbClr val="000000">
                  <a:alpha val="72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9"/>
            <a:stretch/>
          </p:blipFill>
          <p:spPr bwMode="auto">
            <a:xfrm>
              <a:off x="9549051" y="2440270"/>
              <a:ext cx="2552989" cy="988730"/>
            </a:xfrm>
            <a:prstGeom prst="rect">
              <a:avLst/>
            </a:prstGeom>
            <a:noFill/>
            <a:ln>
              <a:noFill/>
            </a:ln>
            <a:effectLst>
              <a:outerShdw blurRad="228600" dist="38100" algn="ctr" rotWithShape="0">
                <a:srgbClr val="000000">
                  <a:alpha val="72000"/>
                </a:srgbClr>
              </a:outerShdw>
            </a:effectLst>
          </p:spPr>
        </p:pic>
        <p:sp>
          <p:nvSpPr>
            <p:cNvPr id="26" name="Прямоугольник 25"/>
            <p:cNvSpPr/>
            <p:nvPr/>
          </p:nvSpPr>
          <p:spPr bwMode="auto">
            <a:xfrm>
              <a:off x="8357745" y="1249596"/>
              <a:ext cx="3801002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>
                  <a:solidFill>
                    <a:srgbClr val="365F91"/>
                  </a:solidFill>
                  <a:latin typeface="Times New Roman"/>
                  <a:ea typeface="Calibri"/>
                </a:rPr>
                <a:t>Красная маркировка предупреждает о значимых изменениях здоровья</a:t>
              </a:r>
              <a:endParaRPr/>
            </a:p>
          </p:txBody>
        </p:sp>
      </p:grpSp>
      <p:grpSp>
        <p:nvGrpSpPr>
          <p:cNvPr id="1376714266" name="Группа 2"/>
          <p:cNvGrpSpPr/>
          <p:nvPr/>
        </p:nvGrpSpPr>
        <p:grpSpPr bwMode="auto">
          <a:xfrm>
            <a:off x="95794" y="3790578"/>
            <a:ext cx="3593326" cy="2976585"/>
            <a:chOff x="95794" y="3790578"/>
            <a:chExt cx="3593326" cy="2976585"/>
          </a:xfrm>
        </p:grpSpPr>
        <p:sp>
          <p:nvSpPr>
            <p:cNvPr id="24" name="Прямоугольник 23"/>
            <p:cNvSpPr/>
            <p:nvPr/>
          </p:nvSpPr>
          <p:spPr bwMode="auto">
            <a:xfrm>
              <a:off x="95794" y="3790578"/>
              <a:ext cx="3593326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>
                  <a:solidFill>
                    <a:srgbClr val="365F91"/>
                  </a:solidFill>
                  <a:latin typeface="Times New Roman"/>
                  <a:ea typeface="Calibri"/>
                </a:rPr>
                <a:t>В блоках «Рекомендации пациенту и врачу» представлены мероприятия по обследованию и тактике ведения</a:t>
              </a:r>
              <a:endParaRPr/>
            </a:p>
          </p:txBody>
        </p:sp>
        <p:grpSp>
          <p:nvGrpSpPr>
            <p:cNvPr id="30" name="Группа 29"/>
            <p:cNvGrpSpPr/>
            <p:nvPr/>
          </p:nvGrpSpPr>
          <p:grpSpPr bwMode="auto">
            <a:xfrm>
              <a:off x="174067" y="4556569"/>
              <a:ext cx="3343850" cy="2210594"/>
              <a:chOff x="2824162" y="2062162"/>
              <a:chExt cx="6543675" cy="4544485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10"/>
              <a:stretch/>
            </p:blipFill>
            <p:spPr bwMode="auto">
              <a:xfrm>
                <a:off x="2824162" y="2062162"/>
                <a:ext cx="6543675" cy="2733675"/>
              </a:xfrm>
              <a:prstGeom prst="rect">
                <a:avLst/>
              </a:prstGeom>
              <a:effectLst>
                <a:outerShdw blurRad="228600" dist="38100" algn="ctr" rotWithShape="0">
                  <a:srgbClr val="000000">
                    <a:alpha val="72000"/>
                  </a:srgbClr>
                </a:outerShdw>
              </a:effectLst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1"/>
              <a:stretch/>
            </p:blipFill>
            <p:spPr bwMode="auto">
              <a:xfrm>
                <a:off x="2824162" y="4082522"/>
                <a:ext cx="6543675" cy="2524125"/>
              </a:xfrm>
              <a:prstGeom prst="rect">
                <a:avLst/>
              </a:prstGeom>
              <a:effectLst>
                <a:outerShdw blurRad="228600" dist="38100" algn="ctr" rotWithShape="0">
                  <a:srgbClr val="000000">
                    <a:alpha val="72000"/>
                  </a:srgbClr>
                </a:outerShdw>
              </a:effectLst>
            </p:spPr>
          </p:pic>
        </p:grp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6E542F-1E2F-2BD8-7BD3-47F525F5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07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3307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6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39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2639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886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9886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43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0143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24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5024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71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671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391349" grpId="0" animBg="1"/>
      <p:bldP spid="8330712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4169624" name="Заголовок 1"/>
          <p:cNvSpPr>
            <a:spLocks noGrp="1"/>
          </p:cNvSpPr>
          <p:nvPr>
            <p:ph type="title"/>
          </p:nvPr>
        </p:nvSpPr>
        <p:spPr bwMode="auto">
          <a:xfrm>
            <a:off x="407368" y="274639"/>
            <a:ext cx="11175032" cy="10329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000"/>
              <a:t>ПОДДЕРЖКА ПРИНЯТИЯ УПРАВЛЕНЧЕСКИХ РЕШЕНИЙ</a:t>
            </a:r>
            <a:br>
              <a:rPr lang="en-US" sz="3000"/>
            </a:br>
            <a:r>
              <a:rPr lang="en-US" sz="3200"/>
              <a:t>Webiomed.Analytics</a:t>
            </a:r>
            <a:endParaRPr lang="ru-RU" sz="3000"/>
          </a:p>
        </p:txBody>
      </p:sp>
      <p:sp>
        <p:nvSpPr>
          <p:cNvPr id="1908511499" name="TextBox 2"/>
          <p:cNvSpPr txBox="1"/>
          <p:nvPr/>
        </p:nvSpPr>
        <p:spPr bwMode="auto">
          <a:xfrm>
            <a:off x="191344" y="1430171"/>
            <a:ext cx="11665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004674"/>
                </a:solidFill>
                <a:latin typeface="Roboto Light"/>
                <a:ea typeface="Roboto Light"/>
              </a:rPr>
              <a:t>На основе собранных обезличенных цифровых профилей пациентов </a:t>
            </a:r>
            <a:r>
              <a:rPr lang="en-US">
                <a:solidFill>
                  <a:srgbClr val="004674"/>
                </a:solidFill>
                <a:latin typeface="Roboto Light"/>
                <a:ea typeface="Roboto Light"/>
              </a:rPr>
              <a:t>Webiomed</a:t>
            </a:r>
            <a:r>
              <a:rPr lang="ru-RU">
                <a:solidFill>
                  <a:srgbClr val="004674"/>
                </a:solidFill>
                <a:latin typeface="Roboto Light"/>
                <a:ea typeface="Roboto Light"/>
              </a:rPr>
              <a:t> формирует управленческую аналитику, помогает правильно и своевременно принимать решения по сокращению заболеваемости и смертности</a:t>
            </a:r>
            <a:r>
              <a:rPr lang="en-US">
                <a:solidFill>
                  <a:srgbClr val="004674"/>
                </a:solidFill>
                <a:latin typeface="Roboto Light"/>
                <a:ea typeface="Roboto Light"/>
              </a:rPr>
              <a:t> </a:t>
            </a:r>
            <a:r>
              <a:rPr lang="ru-RU">
                <a:solidFill>
                  <a:srgbClr val="004674"/>
                </a:solidFill>
                <a:latin typeface="Roboto Light"/>
                <a:ea typeface="Roboto Light"/>
              </a:rPr>
              <a:t>на основе дашбордов</a:t>
            </a:r>
          </a:p>
        </p:txBody>
      </p:sp>
      <p:pic>
        <p:nvPicPr>
          <p:cNvPr id="510256619" name="Рисунок 6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07791" y="2664408"/>
            <a:ext cx="5600178" cy="367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2752593" name="Рисунок 7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295650" y="2681375"/>
            <a:ext cx="5560990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BB2264-3C6A-F2FF-9A2A-C8BB437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8911220" name="Объект 1"/>
          <p:cNvSpPr>
            <a:spLocks noGrp="1"/>
          </p:cNvSpPr>
          <p:nvPr>
            <p:ph idx="1"/>
          </p:nvPr>
        </p:nvSpPr>
        <p:spPr bwMode="auto">
          <a:xfrm>
            <a:off x="0" y="1638548"/>
            <a:ext cx="5242062" cy="448974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400" b="1"/>
              <a:t>Качество медицинской помощи</a:t>
            </a:r>
            <a:r>
              <a:rPr lang="ru-RU" sz="1400"/>
              <a:t> - совокупность характеристик, отражающих своевременность оказания медицинской помощи, правильность выбора методов профилактики, диагностики, лечения и реабилитации при оказании медицинской помощи, степень достижения запланированного результата.</a:t>
            </a:r>
            <a:endParaRPr/>
          </a:p>
          <a:p>
            <a:pPr>
              <a:defRPr/>
            </a:pPr>
            <a:r>
              <a:rPr lang="ru-RU" sz="1400" b="1"/>
              <a:t>Критерии оценки качества</a:t>
            </a:r>
            <a:r>
              <a:rPr lang="ru-RU" sz="1400"/>
              <a:t> </a:t>
            </a:r>
            <a:r>
              <a:rPr lang="ru-RU" sz="1400" b="1"/>
              <a:t>медицинской помощи</a:t>
            </a:r>
            <a:r>
              <a:rPr lang="ru-RU" sz="1400"/>
              <a:t> – показатели, которые применяются для характеристики и положительных, и отрицательных сторон медицинской деятельности, отдельных ее этапов, разделов и направлений и по которым оценивается качество медицинской помощи больным с определенным заболеванием или состоянием (группой заболеваний, состояний).</a:t>
            </a:r>
            <a:endParaRPr/>
          </a:p>
          <a:p>
            <a:pPr>
              <a:defRPr/>
            </a:pPr>
            <a:r>
              <a:rPr lang="ru-RU" sz="1400" b="1"/>
              <a:t>Контроль качества медицинской помощи с использованием критериев</a:t>
            </a:r>
            <a:r>
              <a:rPr lang="ru-RU" sz="1400"/>
              <a:t> </a:t>
            </a:r>
            <a:r>
              <a:rPr lang="ru-RU" sz="1400" b="1"/>
              <a:t>оценки</a:t>
            </a:r>
            <a:r>
              <a:rPr lang="ru-RU" sz="1400"/>
              <a:t> </a:t>
            </a:r>
            <a:r>
              <a:rPr lang="ru-RU" sz="1400" b="1"/>
              <a:t>качества</a:t>
            </a:r>
            <a:r>
              <a:rPr lang="ru-RU" sz="1400"/>
              <a:t> – оценка отдельных элементов лечебно-диагностического процесса по критериям качества, разработанным на основе соответствующих порядков оказания медицинской помощи, стандартов медицинской помощи и клинических рекомендаций по вопросам оказания медицинской помощи.</a:t>
            </a:r>
            <a:endParaRPr/>
          </a:p>
        </p:txBody>
      </p:sp>
      <p:sp>
        <p:nvSpPr>
          <p:cNvPr id="830691853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b="0"/>
              <a:t>ОЦЕНКА КАЧЕСТВА МЕДИЦИНСКОЙ ПОМОЩИ</a:t>
            </a:r>
            <a:endParaRPr/>
          </a:p>
        </p:txBody>
      </p:sp>
      <p:pic>
        <p:nvPicPr>
          <p:cNvPr id="785967063" name="Рисунок 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447928" y="1736216"/>
            <a:ext cx="6422556" cy="406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96267608" name="Прямоугольник 4"/>
          <p:cNvSpPr/>
          <p:nvPr/>
        </p:nvSpPr>
        <p:spPr bwMode="auto">
          <a:xfrm>
            <a:off x="141572" y="6232237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b="1" i="1"/>
              <a:t>Федеральный закон от 21.11.2011 г.  № 323-ФЗ «Об основах охраны здоровья граждан в Российской Федерации» п. 21, ст. 2</a:t>
            </a:r>
            <a:endParaRPr lang="ru-RU" sz="1000"/>
          </a:p>
        </p:txBody>
      </p:sp>
      <p:sp>
        <p:nvSpPr>
          <p:cNvPr id="1653821285" name="Прямоугольник 5"/>
          <p:cNvSpPr/>
          <p:nvPr/>
        </p:nvSpPr>
        <p:spPr bwMode="auto">
          <a:xfrm>
            <a:off x="5774484" y="622520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000" b="1" i="1"/>
              <a:t>Приказ Минздрава России от 10.05.2017 N 203н «Об утверждении критериев оценки качества медицинской помощи»</a:t>
            </a:r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4C3EE78-2C9C-B8B6-0D51-DF86044E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674228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13783321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41936386" name="Рисунок 841936385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54014" y="0"/>
            <a:ext cx="12281754" cy="69147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85E9822-36BF-C508-91AA-1DC2C7E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1478412" name="Заголовок 2"/>
          <p:cNvSpPr>
            <a:spLocks noGrp="1"/>
          </p:cNvSpPr>
          <p:nvPr>
            <p:ph type="title"/>
          </p:nvPr>
        </p:nvSpPr>
        <p:spPr bwMode="auto">
          <a:xfrm>
            <a:off x="838200" y="-37547"/>
            <a:ext cx="10515600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КОНТРОЛЬ ВЫПОЛНЕНИЯ КРИТЕРИЕВ ОЦЕНКИ КАЧЕСТВА МЕДИЦИНСКОЙ ПОМОЩИ </a:t>
            </a:r>
            <a:endParaRPr/>
          </a:p>
        </p:txBody>
      </p:sp>
      <p:pic>
        <p:nvPicPr>
          <p:cNvPr id="1722929051" name="Рисунок 3"/>
          <p:cNvPicPr/>
          <p:nvPr/>
        </p:nvPicPr>
        <p:blipFill rotWithShape="1">
          <a:blip r:embed="rId3"/>
          <a:stretch/>
        </p:blipFill>
        <p:spPr bwMode="auto">
          <a:xfrm>
            <a:off x="767408" y="1307638"/>
            <a:ext cx="4392488" cy="6392820"/>
          </a:xfrm>
          <a:prstGeom prst="rect">
            <a:avLst/>
          </a:prstGeom>
        </p:spPr>
      </p:pic>
      <p:pic>
        <p:nvPicPr>
          <p:cNvPr id="1980874895" name="Рисунок 4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004399" y="1463385"/>
            <a:ext cx="3744416" cy="262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9097899" name="Рисунок 5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004399" y="4287182"/>
            <a:ext cx="5079746" cy="243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C86A19-EEC3-8C0F-38B6-9F0E6A9F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491526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800" b="0"/>
              <a:t>ПЛАТФОРМА </a:t>
            </a:r>
            <a:r>
              <a:rPr lang="en-US" sz="2800" b="0"/>
              <a:t>WEBIOMED</a:t>
            </a:r>
            <a:r>
              <a:rPr lang="ru-RU" sz="2800" b="0"/>
              <a:t>: ПОДДЕРЖКА ПРИНЯТИЯ РЕШЕНИЙ</a:t>
            </a:r>
            <a:endParaRPr/>
          </a:p>
        </p:txBody>
      </p:sp>
      <p:pic>
        <p:nvPicPr>
          <p:cNvPr id="728450480" name="Рисунок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783632" y="1542748"/>
            <a:ext cx="1953947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0356219" name="Рисунок 5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9624392" y="1548121"/>
            <a:ext cx="1528292" cy="123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32451151" name="Прямоугольник 6"/>
          <p:cNvSpPr/>
          <p:nvPr/>
        </p:nvSpPr>
        <p:spPr bwMode="auto">
          <a:xfrm>
            <a:off x="407368" y="1484784"/>
            <a:ext cx="1678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/>
                </a:solidFill>
              </a:rPr>
              <a:t>ДЛЯ ВРАЧА</a:t>
            </a:r>
            <a:endParaRPr/>
          </a:p>
        </p:txBody>
      </p:sp>
      <p:sp>
        <p:nvSpPr>
          <p:cNvPr id="1281240402" name="Прямоугольник 7"/>
          <p:cNvSpPr/>
          <p:nvPr/>
        </p:nvSpPr>
        <p:spPr bwMode="auto">
          <a:xfrm>
            <a:off x="6023992" y="1542748"/>
            <a:ext cx="28728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/>
                </a:solidFill>
              </a:rPr>
              <a:t>ДЛЯ МЕНЕДЖЕРА</a:t>
            </a:r>
            <a:endParaRPr/>
          </a:p>
          <a:p>
            <a:pPr>
              <a:defRPr/>
            </a:pPr>
            <a:r>
              <a:rPr lang="ru-RU" sz="2400" b="1">
                <a:solidFill>
                  <a:schemeClr val="accent1"/>
                </a:solidFill>
              </a:rPr>
              <a:t>ЗДРАВООХРАНЕНИЯ</a:t>
            </a:r>
            <a:endParaRPr/>
          </a:p>
        </p:txBody>
      </p:sp>
      <p:sp>
        <p:nvSpPr>
          <p:cNvPr id="2132251833" name="Прямоугольник 9"/>
          <p:cNvSpPr/>
          <p:nvPr/>
        </p:nvSpPr>
        <p:spPr bwMode="auto">
          <a:xfrm>
            <a:off x="361231" y="3452345"/>
            <a:ext cx="4504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Оперативное получение актуальных знаний и клинических рекомендаций</a:t>
            </a:r>
            <a:endParaRPr/>
          </a:p>
        </p:txBody>
      </p:sp>
      <p:sp>
        <p:nvSpPr>
          <p:cNvPr id="396758103" name="Прямоугольник 10"/>
          <p:cNvSpPr/>
          <p:nvPr/>
        </p:nvSpPr>
        <p:spPr bwMode="auto">
          <a:xfrm>
            <a:off x="368818" y="2796447"/>
            <a:ext cx="4671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 dirty="0">
                <a:latin typeface="Roboto Light"/>
                <a:ea typeface="Roboto Light"/>
                <a:cs typeface="Arial Narrow"/>
              </a:rPr>
              <a:t>Снижение вероятности ошибки за счет</a:t>
            </a:r>
            <a:r>
              <a:rPr lang="en-US" sz="1600" dirty="0">
                <a:latin typeface="Roboto Light"/>
                <a:ea typeface="Roboto Light"/>
                <a:cs typeface="Arial Narrow"/>
              </a:rPr>
              <a:t> </a:t>
            </a:r>
            <a:r>
              <a:rPr lang="ru-RU" sz="1600" dirty="0">
                <a:latin typeface="Roboto Light"/>
                <a:ea typeface="Roboto Light"/>
                <a:cs typeface="Arial Narrow"/>
              </a:rPr>
              <a:t>использования «второго мнения»</a:t>
            </a:r>
            <a:endParaRPr dirty="0"/>
          </a:p>
        </p:txBody>
      </p:sp>
      <p:sp>
        <p:nvSpPr>
          <p:cNvPr id="643905944" name="Прямоугольник 11"/>
          <p:cNvSpPr/>
          <p:nvPr/>
        </p:nvSpPr>
        <p:spPr bwMode="auto">
          <a:xfrm>
            <a:off x="320600" y="5041754"/>
            <a:ext cx="4544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Повышение эффективности за счет экономии времени на анализ ЭМК</a:t>
            </a:r>
            <a:endParaRPr/>
          </a:p>
        </p:txBody>
      </p:sp>
      <p:sp>
        <p:nvSpPr>
          <p:cNvPr id="798735418" name="Прямоугольник 13"/>
          <p:cNvSpPr/>
          <p:nvPr/>
        </p:nvSpPr>
        <p:spPr bwMode="auto">
          <a:xfrm>
            <a:off x="333694" y="4151406"/>
            <a:ext cx="4367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Использование системного подхода при постановке диагноза</a:t>
            </a:r>
            <a:endParaRPr/>
          </a:p>
        </p:txBody>
      </p:sp>
      <p:sp>
        <p:nvSpPr>
          <p:cNvPr id="132376178" name="Прямоугольник 17"/>
          <p:cNvSpPr/>
          <p:nvPr/>
        </p:nvSpPr>
        <p:spPr bwMode="auto">
          <a:xfrm>
            <a:off x="320600" y="5810053"/>
            <a:ext cx="4544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>
                <a:latin typeface="Roboto Light"/>
                <a:ea typeface="Roboto Light"/>
                <a:cs typeface="Arial Narrow"/>
              </a:rPr>
              <a:t>Контроль соблюдения стандартов </a:t>
            </a:r>
            <a:endParaRPr/>
          </a:p>
        </p:txBody>
      </p:sp>
      <p:sp>
        <p:nvSpPr>
          <p:cNvPr id="134330891" name="Прямоугольник 21"/>
          <p:cNvSpPr/>
          <p:nvPr/>
        </p:nvSpPr>
        <p:spPr bwMode="auto">
          <a:xfrm>
            <a:off x="5735960" y="296572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Помощь в достижении целевых показателей работы </a:t>
            </a:r>
            <a:endParaRPr/>
          </a:p>
          <a:p>
            <a:pPr>
              <a:buClr>
                <a:srgbClr val="2CACBA"/>
              </a:buClr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медицинской организации (охват ДН, оценка ССЗ рисков,</a:t>
            </a:r>
            <a:r>
              <a:rPr lang="en-US" sz="1600">
                <a:latin typeface="Roboto Light"/>
                <a:ea typeface="Roboto Light"/>
                <a:cs typeface="Arial Narrow"/>
              </a:rPr>
              <a:t> </a:t>
            </a:r>
            <a:r>
              <a:rPr lang="ru-RU" sz="1600">
                <a:latin typeface="Roboto Light"/>
                <a:ea typeface="Roboto Light"/>
                <a:cs typeface="Arial Narrow"/>
              </a:rPr>
              <a:t>раннее выявление заболеваний)</a:t>
            </a:r>
            <a:endParaRPr/>
          </a:p>
        </p:txBody>
      </p:sp>
      <p:sp>
        <p:nvSpPr>
          <p:cNvPr id="2138797673" name="Прямоугольник 22"/>
          <p:cNvSpPr/>
          <p:nvPr/>
        </p:nvSpPr>
        <p:spPr bwMode="auto">
          <a:xfrm>
            <a:off x="5663952" y="403183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Внутренний контроль качества оказания </a:t>
            </a:r>
            <a:r>
              <a:rPr lang="en-US" sz="1600">
                <a:latin typeface="Roboto Light"/>
                <a:ea typeface="Roboto Light"/>
                <a:cs typeface="Arial Narrow"/>
              </a:rPr>
              <a:t> </a:t>
            </a:r>
            <a:r>
              <a:rPr lang="ru-RU" sz="1600">
                <a:latin typeface="Roboto Light"/>
                <a:ea typeface="Roboto Light"/>
                <a:cs typeface="Arial Narrow"/>
              </a:rPr>
              <a:t>медицинских услуг за счет использования</a:t>
            </a:r>
            <a:r>
              <a:rPr lang="en-US" sz="1600">
                <a:latin typeface="Roboto Light"/>
                <a:ea typeface="Roboto Light"/>
                <a:cs typeface="Arial Narrow"/>
              </a:rPr>
              <a:t> </a:t>
            </a:r>
            <a:r>
              <a:rPr lang="ru-RU" sz="1600">
                <a:latin typeface="Roboto Light"/>
                <a:ea typeface="Roboto Light"/>
                <a:cs typeface="Arial Narrow"/>
              </a:rPr>
              <a:t>аналитического модуля </a:t>
            </a:r>
            <a:endParaRPr/>
          </a:p>
        </p:txBody>
      </p:sp>
      <p:sp>
        <p:nvSpPr>
          <p:cNvPr id="1137330623" name="Прямоугольник 23"/>
          <p:cNvSpPr/>
          <p:nvPr/>
        </p:nvSpPr>
        <p:spPr bwMode="auto">
          <a:xfrm>
            <a:off x="5733687" y="4995587"/>
            <a:ext cx="4367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1475F"/>
              </a:buClr>
              <a:buFont typeface="Wingdings"/>
              <a:buChar char="ü"/>
              <a:defRPr/>
            </a:pPr>
            <a:r>
              <a:rPr lang="ru-RU" sz="1600">
                <a:latin typeface="Roboto Light"/>
                <a:ea typeface="Roboto Light"/>
                <a:cs typeface="Arial Narrow"/>
              </a:rPr>
              <a:t>Повышение качества работы МО</a:t>
            </a:r>
            <a:endParaRPr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5FB911-2009-5329-9E6F-B95C17CD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6903676" name="Объект 2"/>
          <p:cNvSpPr>
            <a:spLocks noGrp="1"/>
          </p:cNvSpPr>
          <p:nvPr>
            <p:ph idx="1"/>
          </p:nvPr>
        </p:nvSpPr>
        <p:spPr bwMode="auto">
          <a:xfrm>
            <a:off x="838200" y="763398"/>
            <a:ext cx="10515600" cy="578840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800" dirty="0"/>
              <a:t>Благодарю за внимание!</a:t>
            </a:r>
            <a:endParaRPr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5C585C-A0DA-0B51-894A-AD146813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32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912673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71064674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218608361" name="Рисунок 121860836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54014" y="0"/>
            <a:ext cx="12290913" cy="69147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43EEEA0-4833-B93C-6035-38B77040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621950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8421952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42817852" name="Рисунок 34281785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44855" y="0"/>
            <a:ext cx="12272595" cy="690562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C2C7351-B558-302B-38F2-2AB454D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857652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03575154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71357470" name="Рисунок 57135746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35696" y="0"/>
            <a:ext cx="12272595" cy="690562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44941E-32C8-9299-6ECB-38ED585B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191309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54720231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861761930" name="Рисунок 186176192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35696" y="0"/>
            <a:ext cx="12281754" cy="69147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990DBF-2761-8F88-46EE-3FA43F8F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009936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94264167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915502295" name="Рисунок 91550229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44855" y="0"/>
            <a:ext cx="12281754" cy="69331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BB7DFB-C8D9-2B82-F5A9-3AAC6B16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081522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9885649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342347622" name="Рисунок 1342347621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-35696" y="0"/>
            <a:ext cx="12263437" cy="691478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2B1C5BE-CC80-C5A4-7ADE-66863138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AF8E-E317-46D5-A0C8-7320D3AB1FA8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2206</Words>
  <Application>Microsoft Office PowerPoint</Application>
  <PresentationFormat>Широкоэкранный</PresentationFormat>
  <Paragraphs>334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Roboto Light</vt:lpstr>
      <vt:lpstr>Tahoma</vt:lpstr>
      <vt:lpstr>Times New Roman</vt:lpstr>
      <vt:lpstr>Wingdings</vt:lpstr>
      <vt:lpstr>Тема Office</vt:lpstr>
      <vt:lpstr>«Актуальность искусственного интеллекта в здравоохранении»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ПЛАТФОРМА WEBIOMED: ПОДДЕРЖКА ПРИНЯТИЯ РЕШЕНИЙ</vt:lpstr>
      <vt:lpstr>Схема обработки данных для СППВР</vt:lpstr>
      <vt:lpstr>WEBIOMED.DHRA: «НАЧИНКА» для ВРАЧА</vt:lpstr>
      <vt:lpstr>WEBIOMED.DHRA:ПОДДЕРЖИВАЕМЫЕ ЗАБОЛЕВАНИЯ</vt:lpstr>
      <vt:lpstr>WEBIOMED.DHRA: актуальные КЛИНИЧЕСКИЕ РЕКОМЕНДАЦИИ</vt:lpstr>
      <vt:lpstr>Презентация PowerPoint</vt:lpstr>
      <vt:lpstr>ПОДДЕРЖКА ПРИНЯТИЯ УПРАВЛЕНЧЕСКИХ РЕШЕНИЙ Webiomed.Analytics</vt:lpstr>
      <vt:lpstr>ОЦЕНКА КАЧЕСТВА МЕДИЦИНСКОЙ ПОМОЩИ</vt:lpstr>
      <vt:lpstr>КОНТРОЛЬ ВЫПОЛНЕНИЯ КРИТЕРИЕВ ОЦЕНКИ КАЧЕСТВА МЕДИЦИНСКОЙ ПОМОЩИ </vt:lpstr>
      <vt:lpstr>ПЛАТФОРМА WEBIOMED: ПОДДЕРЖКА ПРИНЯТИЯ РЕШЕНИЙ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Седов Максим Сергеевич</dc:creator>
  <cp:lastModifiedBy>Седов Максим Сергеевич</cp:lastModifiedBy>
  <cp:revision>21</cp:revision>
  <dcterms:created xsi:type="dcterms:W3CDTF">2026-02-26T05:12:46Z</dcterms:created>
  <dcterms:modified xsi:type="dcterms:W3CDTF">2026-03-26T03:34:27Z</dcterms:modified>
</cp:coreProperties>
</file>